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893" r:id="rId3"/>
    <p:sldMasterId id="2147483905" r:id="rId4"/>
    <p:sldMasterId id="2147483917" r:id="rId5"/>
    <p:sldMasterId id="2147483929" r:id="rId6"/>
    <p:sldMasterId id="2147483981" r:id="rId7"/>
    <p:sldMasterId id="2147483993" r:id="rId8"/>
  </p:sldMasterIdLst>
  <p:notesMasterIdLst>
    <p:notesMasterId r:id="rId65"/>
  </p:notesMasterIdLst>
  <p:sldIdLst>
    <p:sldId id="256" r:id="rId9"/>
    <p:sldId id="1012" r:id="rId10"/>
    <p:sldId id="1009" r:id="rId11"/>
    <p:sldId id="1005" r:id="rId12"/>
    <p:sldId id="875" r:id="rId13"/>
    <p:sldId id="876" r:id="rId14"/>
    <p:sldId id="882" r:id="rId15"/>
    <p:sldId id="999" r:id="rId16"/>
    <p:sldId id="974" r:id="rId17"/>
    <p:sldId id="972" r:id="rId18"/>
    <p:sldId id="973" r:id="rId19"/>
    <p:sldId id="1016" r:id="rId20"/>
    <p:sldId id="883" r:id="rId21"/>
    <p:sldId id="885" r:id="rId22"/>
    <p:sldId id="897" r:id="rId23"/>
    <p:sldId id="923" r:id="rId24"/>
    <p:sldId id="1003" r:id="rId25"/>
    <p:sldId id="929" r:id="rId26"/>
    <p:sldId id="931" r:id="rId27"/>
    <p:sldId id="898" r:id="rId28"/>
    <p:sldId id="891" r:id="rId29"/>
    <p:sldId id="892" r:id="rId30"/>
    <p:sldId id="1017" r:id="rId31"/>
    <p:sldId id="932" r:id="rId32"/>
    <p:sldId id="877" r:id="rId33"/>
    <p:sldId id="936" r:id="rId34"/>
    <p:sldId id="1018" r:id="rId35"/>
    <p:sldId id="946" r:id="rId36"/>
    <p:sldId id="935" r:id="rId37"/>
    <p:sldId id="902" r:id="rId38"/>
    <p:sldId id="947" r:id="rId39"/>
    <p:sldId id="963" r:id="rId40"/>
    <p:sldId id="954" r:id="rId41"/>
    <p:sldId id="956" r:id="rId42"/>
    <p:sldId id="960" r:id="rId43"/>
    <p:sldId id="961" r:id="rId44"/>
    <p:sldId id="903" r:id="rId45"/>
    <p:sldId id="966" r:id="rId46"/>
    <p:sldId id="964" r:id="rId47"/>
    <p:sldId id="949" r:id="rId48"/>
    <p:sldId id="1015" r:id="rId49"/>
    <p:sldId id="995" r:id="rId50"/>
    <p:sldId id="996" r:id="rId51"/>
    <p:sldId id="987" r:id="rId52"/>
    <p:sldId id="1014" r:id="rId53"/>
    <p:sldId id="968" r:id="rId54"/>
    <p:sldId id="905" r:id="rId55"/>
    <p:sldId id="908" r:id="rId56"/>
    <p:sldId id="909" r:id="rId57"/>
    <p:sldId id="1004" r:id="rId58"/>
    <p:sldId id="937" r:id="rId59"/>
    <p:sldId id="939" r:id="rId60"/>
    <p:sldId id="940" r:id="rId61"/>
    <p:sldId id="941" r:id="rId62"/>
    <p:sldId id="942" r:id="rId63"/>
    <p:sldId id="944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99"/>
    <a:srgbClr val="FF8000"/>
    <a:srgbClr val="FF00FF"/>
    <a:srgbClr val="FEEBB4"/>
    <a:srgbClr val="FEE0B4"/>
    <a:srgbClr val="FFE664"/>
    <a:srgbClr val="D9D9D9"/>
    <a:srgbClr val="80008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0495" autoAdjust="0"/>
    <p:restoredTop sz="67084" autoAdjust="0"/>
  </p:normalViewPr>
  <p:slideViewPr>
    <p:cSldViewPr snapToGrid="0" snapToObjects="1">
      <p:cViewPr>
        <p:scale>
          <a:sx n="70" d="100"/>
          <a:sy n="70" d="100"/>
        </p:scale>
        <p:origin x="-1938" y="-84"/>
      </p:cViewPr>
      <p:guideLst>
        <p:guide orient="horz" pos="8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06"/>
    </p:cViewPr>
  </p:sorterViewPr>
  <p:notesViewPr>
    <p:cSldViewPr snapToGrid="0" snapToObjects="1" showGuides="1">
      <p:cViewPr varScale="1">
        <p:scale>
          <a:sx n="53" d="100"/>
          <a:sy n="53" d="100"/>
        </p:scale>
        <p:origin x="-282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67EAE-D15E-5B44-96A3-01DE798F5628}" type="datetimeFigureOut">
              <a:t>10/01/2017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D080B-795F-0844-9C18-FDB86DBAB25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7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080B-795F-0844-9C18-FDB86DBAB25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556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9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45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8" name="Text Placeholder 4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6308725"/>
            <a:ext cx="4321175" cy="360363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effectLst/>
              </a:defRPr>
            </a:lvl1pPr>
            <a:lvl2pPr algn="r">
              <a:spcBef>
                <a:spcPts val="0"/>
              </a:spcBef>
              <a:buFontTx/>
              <a:buNone/>
              <a:defRPr sz="1200">
                <a:effectLst/>
              </a:defRPr>
            </a:lvl2pPr>
            <a:lvl3pPr algn="r">
              <a:spcBef>
                <a:spcPts val="0"/>
              </a:spcBef>
              <a:buFontTx/>
              <a:buNone/>
              <a:defRPr sz="1200">
                <a:effectLst/>
              </a:defRPr>
            </a:lvl3pPr>
            <a:lvl4pPr algn="r">
              <a:spcBef>
                <a:spcPts val="0"/>
              </a:spcBef>
              <a:buFontTx/>
              <a:buNone/>
              <a:defRPr sz="1200">
                <a:effectLst/>
              </a:defRPr>
            </a:lvl4pPr>
            <a:lvl5pPr algn="r">
              <a:spcBef>
                <a:spcPts val="0"/>
              </a:spcBef>
              <a:buFontTx/>
              <a:buNone/>
              <a:defRPr sz="1200">
                <a:effectLst/>
              </a:defRPr>
            </a:lvl5pPr>
          </a:lstStyle>
          <a:p>
            <a:pPr lvl="0"/>
            <a:r>
              <a:rPr lang="en-US" dirty="0" smtClean="0"/>
              <a:t>Enter reference text</a:t>
            </a:r>
            <a:endParaRPr lang="en-GB" dirty="0"/>
          </a:p>
        </p:txBody>
      </p:sp>
      <p:sp>
        <p:nvSpPr>
          <p:cNvPr id="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6308725"/>
            <a:ext cx="4321175" cy="360363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effectLst/>
              </a:defRPr>
            </a:lvl1pPr>
            <a:lvl2pPr algn="r">
              <a:spcBef>
                <a:spcPts val="0"/>
              </a:spcBef>
              <a:buFontTx/>
              <a:buNone/>
              <a:defRPr sz="1200">
                <a:effectLst/>
              </a:defRPr>
            </a:lvl2pPr>
            <a:lvl3pPr algn="r">
              <a:spcBef>
                <a:spcPts val="0"/>
              </a:spcBef>
              <a:buFontTx/>
              <a:buNone/>
              <a:defRPr sz="1200">
                <a:effectLst/>
              </a:defRPr>
            </a:lvl3pPr>
            <a:lvl4pPr algn="r">
              <a:spcBef>
                <a:spcPts val="0"/>
              </a:spcBef>
              <a:buFontTx/>
              <a:buNone/>
              <a:defRPr sz="1200">
                <a:effectLst/>
              </a:defRPr>
            </a:lvl4pPr>
            <a:lvl5pPr algn="r">
              <a:spcBef>
                <a:spcPts val="0"/>
              </a:spcBef>
              <a:buFontTx/>
              <a:buNone/>
              <a:defRPr sz="1200">
                <a:effectLst/>
              </a:defRPr>
            </a:lvl5pPr>
          </a:lstStyle>
          <a:p>
            <a:pPr lvl="0"/>
            <a:r>
              <a:rPr lang="en-US" dirty="0" smtClean="0"/>
              <a:t>Enter footnote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727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21909"/>
            <a:ext cx="7772400" cy="1468967"/>
          </a:xfrm>
        </p:spPr>
        <p:txBody>
          <a:bodyPr/>
          <a:lstStyle>
            <a:lvl1pPr>
              <a:defRPr smtClean="0">
                <a:solidFill>
                  <a:srgbClr val="18466D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rgbClr val="18466D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805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149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7"/>
            <a:ext cx="7772400" cy="150071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3122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5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22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5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5935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745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856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06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72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76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5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739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8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3009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260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83633"/>
            <a:ext cx="2057400" cy="584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3633"/>
            <a:ext cx="6019800" cy="584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71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32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6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18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61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6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20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8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30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93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70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6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86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393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25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5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CFC72C-DCCE-4400-B1F8-1BC7379FF889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74C9E8-E378-4E08-9598-44C0BD91312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06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D753E9-6725-40B6-8F1C-B09EA2BF3CBE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591C7E-F4D2-4D7A-80E3-7EA927C9C5B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20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8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6F36B7-62B9-4BF2-A2B1-DC0DC143D10D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DCADA2-77ED-4DB3-8814-DA49D40424D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78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5F706F-4557-47F0-9ADF-9E4857187A89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C6EC07B-6AD2-44A0-8570-FD8460EF72D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2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6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B6F682-1CAA-4C05-AD43-FB28B71F1BD2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C0AC39-42CD-4A2B-A63A-00E2075E3D2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7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9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CED8C7-AA7D-4B3D-8FAE-80531328D8FA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CD17E6-FFC4-425D-BFF8-1015406ED65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67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9A63E7-7F8B-4E87-838B-46ACA9269752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C1F10B-F0A5-458D-9B29-554F857AE97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30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4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0CFFA9-868F-4E56-9124-117CFAFE080E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8B1857-99C0-41BE-8C7F-EEE1F177743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79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2BDDDE-DDA1-4A7F-A698-53C9A1CB994F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9C874E-7D87-497C-BA7E-9EF25CEC135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39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6D8DCB-51E5-4041-A4F8-BD426D26023B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6DFFA8-BE9D-41FD-8F0F-37348321AD8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716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716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8F47CB-F4DA-4F51-B847-9956BCBF6D2A}" type="datetimeFigureOut">
              <a:rPr lang="en-US"/>
              <a:pPr>
                <a:defRPr/>
              </a:pPr>
              <a:t>1/10/2017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EBDD8F-52E5-4CA1-B098-27B98E8EB24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70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144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04751-C917-4D6A-8FAE-BF9CE6223D53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875F0-11CD-4746-8376-3C052F50A09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9519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0229F-8442-4ED4-9AB3-48A4EE9D90B6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3B9C9-5600-4E40-B4A3-68AFA3530BE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5755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789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1A2E5-3577-48E9-B465-C4DB7B7A901D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0F24D-B6AB-4382-A884-379B32F030B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0800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11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7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EA6E5-235A-444D-BFF1-533BF00EA0DB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173F0-3E1E-4F48-A590-80A43646057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803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52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A7203-72ED-4B0F-B4A9-41E45C1AB99C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2456D-1CF0-40DF-8A6D-54891CE7FBA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9653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6BC80-D8A7-4ED7-B055-E2B70AEF312C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66D14-1006-46DA-B002-43245376D4F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6583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12A80-CE06-48FB-98F1-6FD1CB7F9121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2699E-73AB-4AFB-AD62-6CA99AC355C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0982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3" y="273049"/>
            <a:ext cx="300848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7407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3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50ED5-A5CF-47EB-9329-F2150B584B17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EB48A-6118-4488-AC43-FA969F2300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638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536736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06E97-0EAD-408E-9D83-DDCC4B941429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99FC0-171A-4368-ABCB-E5DEFD574BF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0132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6E454-0D0B-43F2-8B72-8EF8245A21DE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2093D-C8F3-46B0-8F5F-3D795FD7EAF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121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5632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321" y="275632"/>
            <a:ext cx="603673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DF6B6-EB8E-46FE-BF84-A8D238B0815D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3F158-5E83-469B-84BF-3B1C3D18CC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0910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100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2" indent="0" algn="ctr">
              <a:buNone/>
              <a:defRPr/>
            </a:lvl2pPr>
            <a:lvl3pPr marL="914363" indent="0" algn="ctr">
              <a:buNone/>
              <a:defRPr/>
            </a:lvl3pPr>
            <a:lvl4pPr marL="1371545" indent="0" algn="ctr">
              <a:buNone/>
              <a:defRPr/>
            </a:lvl4pPr>
            <a:lvl5pPr marL="1828727" indent="0" algn="ctr">
              <a:buNone/>
              <a:defRPr/>
            </a:lvl5pPr>
            <a:lvl6pPr marL="2285909" indent="0" algn="ctr">
              <a:buNone/>
              <a:defRPr/>
            </a:lvl6pPr>
            <a:lvl7pPr marL="2743090" indent="0" algn="ctr">
              <a:buNone/>
              <a:defRPr/>
            </a:lvl7pPr>
            <a:lvl8pPr marL="3200272" indent="0" algn="ctr">
              <a:buNone/>
              <a:defRPr/>
            </a:lvl8pPr>
            <a:lvl9pPr marL="3657454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033BD5B-8BED-4AE5-9C5C-3287F70C65EA}" type="datetimeFigureOut">
              <a:rPr lang="it-IT"/>
              <a:pPr>
                <a:defRPr/>
              </a:pPr>
              <a:t>10/01/2017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51E6FE1-9C33-4A55-AF32-123169CD29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2329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F13518-4448-415A-B5AD-B1608CC724E4}" type="datetimeFigureOut">
              <a:rPr lang="it-IT"/>
              <a:pPr>
                <a:defRPr/>
              </a:pPr>
              <a:t>10/01/2017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6CB9074-D6CB-493A-8B3F-1F7A9574A6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50488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74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2" indent="0">
              <a:buNone/>
              <a:defRPr sz="1800"/>
            </a:lvl2pPr>
            <a:lvl3pPr marL="914363" indent="0">
              <a:buNone/>
              <a:defRPr sz="1600"/>
            </a:lvl3pPr>
            <a:lvl4pPr marL="1371545" indent="0">
              <a:buNone/>
              <a:defRPr sz="1400"/>
            </a:lvl4pPr>
            <a:lvl5pPr marL="1828727" indent="0">
              <a:buNone/>
              <a:defRPr sz="1400"/>
            </a:lvl5pPr>
            <a:lvl6pPr marL="2285909" indent="0">
              <a:buNone/>
              <a:defRPr sz="1400"/>
            </a:lvl6pPr>
            <a:lvl7pPr marL="2743090" indent="0">
              <a:buNone/>
              <a:defRPr sz="1400"/>
            </a:lvl7pPr>
            <a:lvl8pPr marL="3200272" indent="0">
              <a:buNone/>
              <a:defRPr sz="1400"/>
            </a:lvl8pPr>
            <a:lvl9pPr marL="3657454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FDC6F29-C804-4945-8CC1-B2E1D588A956}" type="datetimeFigureOut">
              <a:rPr lang="it-IT"/>
              <a:pPr>
                <a:defRPr/>
              </a:pPr>
              <a:t>10/01/2017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4DAAEED-9A8A-4F28-8E46-84137B23BD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02047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6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11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7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0F66CAA-4318-4638-955D-C29A24700325}" type="datetimeFigureOut">
              <a:rPr lang="it-IT"/>
              <a:pPr>
                <a:defRPr/>
              </a:pPr>
              <a:t>10/01/2017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9E4EAE-836F-4F2E-AC01-DC4321BE35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91196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60390AD-D2E2-460C-A5AE-55172F516458}" type="datetimeFigureOut">
              <a:rPr lang="it-IT"/>
              <a:pPr>
                <a:defRPr/>
              </a:pPr>
              <a:t>10/01/2017</a:t>
            </a:fld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CEB064D-B312-4AEE-A7F6-E6E6A53E35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16138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F6CB396-7599-401E-8CC3-903D74CE7297}" type="datetimeFigureOut">
              <a:rPr lang="it-IT"/>
              <a:pPr>
                <a:defRPr/>
              </a:pPr>
              <a:t>10/01/2017</a:t>
            </a:fld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E081803-5C7B-41F4-A2AB-A8F70DA2DB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21738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2BEB5E4-8DCE-4BA0-810A-3719EE1F87FA}" type="datetimeFigureOut">
              <a:rPr lang="it-IT"/>
              <a:pPr>
                <a:defRPr/>
              </a:pPr>
              <a:t>10/01/2017</a:t>
            </a:fld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7D96543-D95F-450C-87A4-F80111BB02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69794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3" y="273049"/>
            <a:ext cx="300848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7363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3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84D3885-3A38-44BC-AD83-89E201D9B360}" type="datetimeFigureOut">
              <a:rPr lang="it-IT"/>
              <a:pPr>
                <a:defRPr/>
              </a:pPr>
              <a:t>10/01/2017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0354840-0D98-4C97-85C5-132FAF98AB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1035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4E936DE-FA35-4DEE-909D-C9B27AB84C11}" type="datetimeFigureOut">
              <a:rPr lang="it-IT"/>
              <a:pPr>
                <a:defRPr/>
              </a:pPr>
              <a:t>10/01/2017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E49B72A-A458-467B-B3C5-C83B71E55F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93467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E3120C1-4154-4C3D-8EB6-38BD5244B30E}" type="datetimeFigureOut">
              <a:rPr lang="it-IT"/>
              <a:pPr>
                <a:defRPr/>
              </a:pPr>
              <a:t>10/01/2017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D7E9905-0EA2-45DE-8732-DE59B06395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38942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5204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321" y="275204"/>
            <a:ext cx="603673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03FB959-83FD-4809-9F3C-7ED9DD9C7178}" type="datetimeFigureOut">
              <a:rPr lang="it-IT"/>
              <a:pPr>
                <a:defRPr/>
              </a:pPr>
              <a:t>10/01/2017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CA48F-3B22-4008-94D5-5E5F87C1BB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91153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F0609-38EA-48AE-8435-8A003D219208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90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5F038-22D5-4DB8-8973-3F519FE4F63F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2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931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694B2-3D0D-4739-B54E-4AF5AF5A6693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0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041B0-4FDC-4CEF-9C64-DD48726248FD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769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20B94-D7F0-4550-92BC-AF55CD67DC06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31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991AE-E402-47DC-BCC9-932372B10593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687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5B953-7B2C-4EA6-BA52-DA82DF7E8E71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81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E4493-CE4B-4CB4-9863-99C3DD687B2A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964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58C70-5E7C-48B0-875C-7328CF236C58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3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62645-FC01-45AE-BD9C-D3DE4E6845E6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943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8CBAA-0E66-4EA9-BABF-9A1C5CF96C6A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94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643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659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813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34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638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247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30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410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415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302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3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948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8" name="Text Placeholder 4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6308725"/>
            <a:ext cx="4321175" cy="360363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effectLst/>
              </a:defRPr>
            </a:lvl1pPr>
            <a:lvl2pPr algn="r">
              <a:spcBef>
                <a:spcPts val="0"/>
              </a:spcBef>
              <a:buFontTx/>
              <a:buNone/>
              <a:defRPr sz="1200">
                <a:effectLst/>
              </a:defRPr>
            </a:lvl2pPr>
            <a:lvl3pPr algn="r">
              <a:spcBef>
                <a:spcPts val="0"/>
              </a:spcBef>
              <a:buFontTx/>
              <a:buNone/>
              <a:defRPr sz="1200">
                <a:effectLst/>
              </a:defRPr>
            </a:lvl3pPr>
            <a:lvl4pPr algn="r">
              <a:spcBef>
                <a:spcPts val="0"/>
              </a:spcBef>
              <a:buFontTx/>
              <a:buNone/>
              <a:defRPr sz="1200">
                <a:effectLst/>
              </a:defRPr>
            </a:lvl4pPr>
            <a:lvl5pPr algn="r">
              <a:spcBef>
                <a:spcPts val="0"/>
              </a:spcBef>
              <a:buFontTx/>
              <a:buNone/>
              <a:defRPr sz="1200">
                <a:effectLst/>
              </a:defRPr>
            </a:lvl5pPr>
          </a:lstStyle>
          <a:p>
            <a:pPr lvl="0"/>
            <a:r>
              <a:rPr lang="en-US" dirty="0" smtClean="0"/>
              <a:t>Enter reference text</a:t>
            </a:r>
            <a:endParaRPr lang="en-GB" dirty="0"/>
          </a:p>
        </p:txBody>
      </p:sp>
      <p:sp>
        <p:nvSpPr>
          <p:cNvPr id="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6308725"/>
            <a:ext cx="4321175" cy="360363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effectLst/>
              </a:defRPr>
            </a:lvl1pPr>
            <a:lvl2pPr algn="r">
              <a:spcBef>
                <a:spcPts val="0"/>
              </a:spcBef>
              <a:buFontTx/>
              <a:buNone/>
              <a:defRPr sz="1200">
                <a:effectLst/>
              </a:defRPr>
            </a:lvl2pPr>
            <a:lvl3pPr algn="r">
              <a:spcBef>
                <a:spcPts val="0"/>
              </a:spcBef>
              <a:buFontTx/>
              <a:buNone/>
              <a:defRPr sz="1200">
                <a:effectLst/>
              </a:defRPr>
            </a:lvl3pPr>
            <a:lvl4pPr algn="r">
              <a:spcBef>
                <a:spcPts val="0"/>
              </a:spcBef>
              <a:buFontTx/>
              <a:buNone/>
              <a:defRPr sz="1200">
                <a:effectLst/>
              </a:defRPr>
            </a:lvl4pPr>
            <a:lvl5pPr algn="r">
              <a:spcBef>
                <a:spcPts val="0"/>
              </a:spcBef>
              <a:buFontTx/>
              <a:buNone/>
              <a:defRPr sz="1200">
                <a:effectLst/>
              </a:defRPr>
            </a:lvl5pPr>
          </a:lstStyle>
          <a:p>
            <a:pPr lvl="0"/>
            <a:r>
              <a:rPr lang="en-US" dirty="0" smtClean="0"/>
              <a:t>Enter footnote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092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BE3AC-B984-E444-A38C-D26AA75850FA}" type="datetimeFigureOut">
              <a:t>10/01/2017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48E31-1D30-5942-883F-E7A4F7E140B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7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363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25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963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30000"/>
        </a:spcAft>
        <a:buClr>
          <a:schemeClr val="accent2"/>
        </a:buClr>
        <a:buFont typeface="Wingdings" charset="0"/>
        <a:buChar char=""/>
        <a:defRPr sz="2400" b="1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30000"/>
        </a:spcAft>
        <a:buClr>
          <a:schemeClr val="accent2"/>
        </a:buClr>
        <a:buFont typeface="Arial" charset="0"/>
        <a:buChar char="–"/>
        <a:defRPr sz="2000" b="1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30000"/>
        </a:spcBef>
        <a:spcAft>
          <a:spcPct val="30000"/>
        </a:spcAft>
        <a:buClr>
          <a:schemeClr val="accent2"/>
        </a:buClr>
        <a:buFont typeface="Wingdings" charset="0"/>
        <a:buChar char=""/>
        <a:defRPr b="1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30000"/>
        </a:spcBef>
        <a:spcAft>
          <a:spcPct val="30000"/>
        </a:spcAft>
        <a:buClr>
          <a:schemeClr val="accent2"/>
        </a:buClr>
        <a:buFont typeface="Arial" charset="0"/>
        <a:buChar char="–"/>
        <a:defRPr sz="1600" b="1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30000"/>
        </a:spcBef>
        <a:spcAft>
          <a:spcPct val="30000"/>
        </a:spcAft>
        <a:buClr>
          <a:schemeClr val="accent2"/>
        </a:buClr>
        <a:buFont typeface="Wingdings" charset="0"/>
        <a:buChar char=""/>
        <a:defRPr sz="1400" b="1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30000"/>
        </a:spcBef>
        <a:spcAft>
          <a:spcPct val="30000"/>
        </a:spcAft>
        <a:buClr>
          <a:srgbClr val="F17F24"/>
        </a:buClr>
        <a:buFont typeface="Wingdings" pitchFamily="2" charset="2"/>
        <a:buBlip>
          <a:blip r:embed="rId13"/>
        </a:buBlip>
        <a:defRPr b="1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30000"/>
        </a:spcBef>
        <a:spcAft>
          <a:spcPct val="30000"/>
        </a:spcAft>
        <a:buClr>
          <a:srgbClr val="F17F24"/>
        </a:buClr>
        <a:buFont typeface="Wingdings" pitchFamily="2" charset="2"/>
        <a:buBlip>
          <a:blip r:embed="rId13"/>
        </a:buBlip>
        <a:defRPr b="1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30000"/>
        </a:spcBef>
        <a:spcAft>
          <a:spcPct val="30000"/>
        </a:spcAft>
        <a:buClr>
          <a:srgbClr val="F17F24"/>
        </a:buClr>
        <a:buFont typeface="Wingdings" pitchFamily="2" charset="2"/>
        <a:buBlip>
          <a:blip r:embed="rId13"/>
        </a:buBlip>
        <a:defRPr b="1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30000"/>
        </a:spcBef>
        <a:spcAft>
          <a:spcPct val="30000"/>
        </a:spcAft>
        <a:buClr>
          <a:srgbClr val="F17F24"/>
        </a:buClr>
        <a:buFont typeface="Wingdings" pitchFamily="2" charset="2"/>
        <a:buBlip>
          <a:blip r:embed="rId13"/>
        </a:buBlip>
        <a:defRPr b="1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CDCB8F1-131F-4228-98A3-A605709F52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F554842-7647-4DA3-BB4A-72714361B8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9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20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1670E452-9C6E-4705-A91B-FE3FF9676A0A}" type="datetimeFigureOut">
              <a:rPr lang="en-US"/>
              <a:pPr defTabSz="914400">
                <a:defRPr/>
              </a:pPr>
              <a:t>1/10/2017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9C19FCFD-5BFD-40E9-82D1-ED5BAD5CE394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9F768FF-3B3C-41E3-AA50-7BF93649370A}" type="datetimeFigureOut">
              <a:rPr 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10/01/2017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FD23696-FE0E-4148-AACC-B6D56066A915}" type="slidenum">
              <a:rPr 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5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7"/>
            <a:ext cx="82296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301"/>
            <a:ext cx="2133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AE41E9-ED35-48B2-A7B2-7D4DB42491D7}" type="datetimeFigureOut">
              <a:rPr lang="it-IT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10/01/2017</a:t>
            </a:fld>
            <a:endParaRPr lang="it-IT"/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301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301"/>
            <a:ext cx="2133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FA60446-EF01-4DDE-8BFE-4986C25E7B95}" type="slidenum">
              <a:rPr lang="it-IT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23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99" indent="-2285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81" indent="-2285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63" indent="-2285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45" indent="-22859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lo stile del titolo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</a:p>
        </p:txBody>
      </p:sp>
      <p:sp>
        <p:nvSpPr>
          <p:cNvPr id="346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it-IT" smtClean="0">
              <a:solidFill>
                <a:srgbClr val="000000"/>
              </a:solidFill>
            </a:endParaRPr>
          </a:p>
        </p:txBody>
      </p:sp>
      <p:sp>
        <p:nvSpPr>
          <p:cNvPr id="346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it-IT" smtClean="0">
              <a:solidFill>
                <a:srgbClr val="000000"/>
              </a:solidFill>
            </a:endParaRPr>
          </a:p>
        </p:txBody>
      </p:sp>
      <p:sp>
        <p:nvSpPr>
          <p:cNvPr id="346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6B2AC4D-0689-4F06-87CA-D497FB318F20}" type="slidenum">
              <a:rPr lang="en-US" altLang="it-IT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BE3AC-B984-E444-A38C-D26AA75850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10/01/2017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48E31-1D30-5942-883F-E7A4F7E140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8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pg.i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it/url?sa=i&amp;rct=j&amp;q=&amp;esrc=s&amp;source=images&amp;cd=&amp;cad=rja&amp;uact=8&amp;ved=0ahUKEwiEjaXB1aDPAhWRJhoKHRM7BcUQjRwIBw&amp;url=http://www.ocio.net/tecnologia/los-emoticonos-de-whtasapp-mas-odiados/&amp;bvm=bv.133387755,d.d2s&amp;psig=AFQjCNF47s9FuZDLXkvHOUUSQE-snxCk5g&amp;ust=1474554443804180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it/url?sa=i&amp;rct=j&amp;q=&amp;esrc=s&amp;source=images&amp;cd=&amp;cad=rja&amp;uact=8&amp;ved=0ahUKEwiG7-G81qDPAhWBWRoKHSsIDHQQjRwIBw&amp;url=http://www.keyword-suggestions.com/dGVzdCBl/&amp;bvm=bv.133387755,d.d2s&amp;psig=AFQjCNFtC2dvPKc7-MjMHPGPupkrhpP7FQ&amp;ust=1474554677005678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google.it/url?sa=i&amp;rct=j&amp;q=&amp;esrc=s&amp;source=images&amp;cd=&amp;cad=rja&amp;uact=8&amp;ved=0ahUKEwiel6qt5vDMAhXJuhQKHf0oDXkQjRwIBw&amp;url=https://cogodaniele.wordpress.com/category/bassa-filosofia/&amp;bvm=bv.122676328,d.bGs&amp;psig=AFQjCNGmO6hgV1cvtB2LiB749qdgTU6XYQ&amp;ust=1464113557722657" TargetMode="Externa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it/url?sa=i&amp;rct=j&amp;q=&amp;esrc=s&amp;source=images&amp;cd=&amp;ved=0ahUKEwi108yWkaDPAhWLBBoKHcaNBdMQjRwIBw&amp;url=http://www.notaiominniti.it/guida_dett.asp?ID%3D11&amp;psig=AFQjCNEU9-8zhqemHupBQcFaA3cc3wOILA&amp;ust=1474536075109861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cad=rja&amp;uact=8&amp;ved=0ahUKEwiUm5Wdq6HPAhUF0xoKHUeYCoIQjRwIBw&amp;url=https://www.dreamstime.com/stock-illustration-d-people-carrying-text-word-quiz-rendering-running-white-person-man-image51470783&amp;bvm=bv.133387755,d.d24&amp;psig=AFQjCNEEkSsDY5EmHx__l_1gGzb5PUhSIg&amp;ust=1474577398582719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it/url?sa=i&amp;rct=j&amp;q=&amp;esrc=s&amp;source=images&amp;cd=&amp;ved=0ahUKEwiYzNazr-nPAhXRDRoKHdgCC3UQjRwIBw&amp;url=http://slideplayer.com/slide/1518710/&amp;psig=AFQjCNHFdZUA4dx2k5Ot-jgY583PSzzhjw&amp;ust=1477052458904991" TargetMode="External"/><Relationship Id="rId1" Type="http://schemas.openxmlformats.org/officeDocument/2006/relationships/slideLayout" Target="../slideLayouts/slideLayout8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BDKISTRA%20-%20Piccola.mov" TargetMode="External"/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39718" y="2722462"/>
            <a:ext cx="8271715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Antibiogramma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eccanismi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Università degli Studi di Perugia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57"/>
          <a:stretch/>
        </p:blipFill>
        <p:spPr bwMode="auto">
          <a:xfrm>
            <a:off x="7450515" y="396631"/>
            <a:ext cx="1052050" cy="10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14500" y="287691"/>
            <a:ext cx="5743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0000"/>
                </a:solidFill>
                <a:latin typeface="Arial" pitchFamily="34" charset="0"/>
              </a:rPr>
              <a:t>UNIVERSITA' degli STUDI di PERUGIA/TERNI </a:t>
            </a:r>
            <a:br>
              <a:rPr lang="en-US" altLang="it-IT" sz="20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it-IT" altLang="it-IT" sz="2000" b="1" i="1" dirty="0">
                <a:solidFill>
                  <a:srgbClr val="000000"/>
                </a:solidFill>
                <a:latin typeface="Arial" pitchFamily="34" charset="0"/>
              </a:rPr>
              <a:t>Corso di Laurea in Medicina e Chirurgia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b="1" i="1" dirty="0">
                <a:solidFill>
                  <a:srgbClr val="000000"/>
                </a:solidFill>
                <a:latin typeface="Arial" pitchFamily="34" charset="0"/>
              </a:rPr>
              <a:t>Corso integrato Medicina di Laboratorio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b="1" i="1" dirty="0">
                <a:solidFill>
                  <a:srgbClr val="5858FF"/>
                </a:solidFill>
                <a:latin typeface="Arial" pitchFamily="34" charset="0"/>
              </a:rPr>
              <a:t>Microbiologia Clinica</a:t>
            </a:r>
            <a:endParaRPr lang="it-IT" altLang="it-IT" sz="2000" b="1" dirty="0">
              <a:solidFill>
                <a:srgbClr val="5858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3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4586517" y="6035765"/>
            <a:ext cx="4321175" cy="360363"/>
          </a:xfrm>
        </p:spPr>
        <p:txBody>
          <a:bodyPr/>
          <a:lstStyle/>
          <a:p>
            <a:pPr algn="r"/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Poque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Infect, 2015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80574" y="420745"/>
            <a:ext cx="8011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approptiata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fondamentale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infezioni da MDRO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 Drug Resistant Organisms)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30632" y="2504485"/>
            <a:ext cx="8911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Infezioni da MDRO =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Ritardo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(&gt;5 gg)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appropriata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peggiore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infezioni da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batteri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suscettibili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levata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mortalità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0" y="1733279"/>
            <a:ext cx="9042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7659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66057" y="4198560"/>
            <a:ext cx="8069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to ≥7 days of quinolones and third-generation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cephalosporins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significantly increases the risk of ESBL+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 negative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UTI.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489736" y="5883919"/>
            <a:ext cx="457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Tinelli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J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Antimicrob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Chemother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2012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88173" y="1666898"/>
            <a:ext cx="2149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Inappropriate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ccia ad arco 6"/>
          <p:cNvSpPr/>
          <p:nvPr/>
        </p:nvSpPr>
        <p:spPr>
          <a:xfrm flipH="1" flipV="1">
            <a:off x="2807389" y="667653"/>
            <a:ext cx="3361180" cy="3055237"/>
          </a:xfrm>
          <a:prstGeom prst="circularArrow">
            <a:avLst>
              <a:gd name="adj1" fmla="val 12500"/>
              <a:gd name="adj2" fmla="val 1349241"/>
              <a:gd name="adj3" fmla="val 20457681"/>
              <a:gd name="adj4" fmla="val 10800000"/>
              <a:gd name="adj5" fmla="val 12429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1344" y="1666898"/>
            <a:ext cx="2627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outcome of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552635" y="1666898"/>
            <a:ext cx="311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of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MDRO</a:t>
            </a:r>
          </a:p>
        </p:txBody>
      </p:sp>
      <p:sp>
        <p:nvSpPr>
          <p:cNvPr id="12" name="Freccia ad arco 11"/>
          <p:cNvSpPr/>
          <p:nvPr/>
        </p:nvSpPr>
        <p:spPr>
          <a:xfrm>
            <a:off x="2821903" y="355606"/>
            <a:ext cx="3339412" cy="3055237"/>
          </a:xfrm>
          <a:prstGeom prst="circularArrow">
            <a:avLst>
              <a:gd name="adj1" fmla="val 12500"/>
              <a:gd name="adj2" fmla="val 1349241"/>
              <a:gd name="adj3" fmla="val 20457681"/>
              <a:gd name="adj4" fmla="val 10800000"/>
              <a:gd name="adj5" fmla="val 12429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901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1450" y="260350"/>
            <a:ext cx="8683625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000000"/>
                </a:solidFill>
                <a:latin typeface="Arial" pitchFamily="34" charset="0"/>
              </a:rPr>
              <a:t>ANTIBIOTICO-RESISTENZA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it-IT" sz="2800">
                <a:solidFill>
                  <a:srgbClr val="000000"/>
                </a:solidFill>
                <a:latin typeface="Arial" pitchFamily="34" charset="0"/>
              </a:rPr>
              <a:t>tra le cause: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it-IT" sz="2400">
                <a:solidFill>
                  <a:srgbClr val="000000"/>
                </a:solidFill>
                <a:latin typeface="Arial" pitchFamily="34" charset="0"/>
              </a:rPr>
              <a:t> abuso di antibiotici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it-IT" sz="2400">
                <a:solidFill>
                  <a:srgbClr val="000000"/>
                </a:solidFill>
                <a:latin typeface="Arial" pitchFamily="34" charset="0"/>
              </a:rPr>
              <a:t> uso non corretto (ad es. dosaggio troppo basso)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it-IT" sz="2400">
                <a:solidFill>
                  <a:srgbClr val="000000"/>
                </a:solidFill>
                <a:latin typeface="Arial" pitchFamily="34" charset="0"/>
              </a:rPr>
              <a:t> uso massiccio in campo alimentare (allevamenti di bestiame) 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71450" y="2211388"/>
            <a:ext cx="8785225" cy="358298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it-IT" sz="2800" b="1" dirty="0" err="1">
                <a:solidFill>
                  <a:srgbClr val="CC0000"/>
                </a:solidFill>
                <a:latin typeface="Arial" pitchFamily="34" charset="0"/>
              </a:rPr>
              <a:t>Terapia</a:t>
            </a:r>
            <a:r>
              <a:rPr lang="en-US" altLang="it-IT" sz="2800" b="1" dirty="0">
                <a:solidFill>
                  <a:srgbClr val="CC0000"/>
                </a:solidFill>
                <a:latin typeface="Arial" pitchFamily="34" charset="0"/>
              </a:rPr>
              <a:t> di </a:t>
            </a:r>
            <a:r>
              <a:rPr lang="en-US" altLang="it-IT" sz="2800" b="1" dirty="0" err="1">
                <a:solidFill>
                  <a:srgbClr val="CC0000"/>
                </a:solidFill>
                <a:latin typeface="Arial" pitchFamily="34" charset="0"/>
              </a:rPr>
              <a:t>una</a:t>
            </a:r>
            <a:r>
              <a:rPr lang="en-US" altLang="it-IT" sz="2800" b="1" dirty="0">
                <a:solidFill>
                  <a:srgbClr val="CC0000"/>
                </a:solidFill>
                <a:latin typeface="Arial" pitchFamily="34" charset="0"/>
              </a:rPr>
              <a:t> </a:t>
            </a:r>
            <a:r>
              <a:rPr lang="en-US" altLang="it-IT" sz="2800" b="1" dirty="0" err="1">
                <a:solidFill>
                  <a:srgbClr val="CC0000"/>
                </a:solidFill>
                <a:latin typeface="Arial" pitchFamily="34" charset="0"/>
              </a:rPr>
              <a:t>infezione</a:t>
            </a:r>
            <a:r>
              <a:rPr lang="en-US" altLang="it-IT" sz="2800" b="1" dirty="0">
                <a:solidFill>
                  <a:srgbClr val="CC0000"/>
                </a:solidFill>
                <a:latin typeface="Arial" pitchFamily="34" charset="0"/>
              </a:rPr>
              <a:t> </a:t>
            </a:r>
            <a:r>
              <a:rPr lang="en-US" altLang="it-IT" sz="2800" b="1" dirty="0" err="1">
                <a:solidFill>
                  <a:srgbClr val="CC0000"/>
                </a:solidFill>
                <a:latin typeface="Arial" pitchFamily="34" charset="0"/>
              </a:rPr>
              <a:t>batterica</a:t>
            </a:r>
            <a:endParaRPr lang="en-US" altLang="it-IT" sz="2800" b="1" dirty="0">
              <a:solidFill>
                <a:srgbClr val="CC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it-IT" sz="2800" dirty="0">
              <a:solidFill>
                <a:srgbClr val="CC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rgbClr val="000000"/>
                </a:solidFill>
                <a:latin typeface="Arial" pitchFamily="34" charset="0"/>
              </a:rPr>
              <a:t>EMPIRICA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it-IT" sz="28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rgbClr val="000000"/>
                </a:solidFill>
                <a:latin typeface="Arial" pitchFamily="34" charset="0"/>
              </a:rPr>
              <a:t>EMPIRICA/RAGIONATA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altLang="it-IT" sz="2800" dirty="0" err="1">
                <a:solidFill>
                  <a:srgbClr val="000000"/>
                </a:solidFill>
                <a:latin typeface="Arial" pitchFamily="34" charset="0"/>
              </a:rPr>
              <a:t>basata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it-IT" sz="2800" dirty="0" err="1">
                <a:solidFill>
                  <a:srgbClr val="000000"/>
                </a:solidFill>
                <a:latin typeface="Arial" pitchFamily="34" charset="0"/>
              </a:rPr>
              <a:t>sulla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it-IT" sz="2800" dirty="0" err="1">
                <a:solidFill>
                  <a:srgbClr val="000000"/>
                </a:solidFill>
                <a:latin typeface="Arial" pitchFamily="34" charset="0"/>
              </a:rPr>
              <a:t>eziologia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it-IT" sz="2800" dirty="0" err="1">
                <a:solidFill>
                  <a:srgbClr val="000000"/>
                </a:solidFill>
                <a:latin typeface="Arial" pitchFamily="34" charset="0"/>
              </a:rPr>
              <a:t>probabile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altLang="it-IT" sz="2800" dirty="0" err="1">
                <a:solidFill>
                  <a:srgbClr val="000000"/>
                </a:solidFill>
                <a:latin typeface="Arial" pitchFamily="34" charset="0"/>
              </a:rPr>
              <a:t>epidemiologia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 locale, </a:t>
            </a:r>
            <a:r>
              <a:rPr lang="en-US" altLang="it-IT" sz="2800" dirty="0" err="1">
                <a:solidFill>
                  <a:srgbClr val="000000"/>
                </a:solidFill>
                <a:latin typeface="Arial" pitchFamily="34" charset="0"/>
              </a:rPr>
              <a:t>linee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it-IT" sz="2800" dirty="0" err="1">
                <a:solidFill>
                  <a:srgbClr val="000000"/>
                </a:solidFill>
                <a:latin typeface="Arial" pitchFamily="34" charset="0"/>
              </a:rPr>
              <a:t>guida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it-IT" sz="2800" dirty="0" err="1">
                <a:solidFill>
                  <a:srgbClr val="000000"/>
                </a:solidFill>
                <a:latin typeface="Arial" pitchFamily="34" charset="0"/>
              </a:rPr>
              <a:t>etc</a:t>
            </a:r>
            <a:endParaRPr lang="en-US" altLang="it-IT" sz="28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it-IT" sz="28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it-IT" sz="28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rgbClr val="000000"/>
                </a:solidFill>
                <a:latin typeface="Arial" pitchFamily="34" charset="0"/>
              </a:rPr>
              <a:t>MIRATA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 : </a:t>
            </a:r>
            <a:r>
              <a:rPr lang="en-US" altLang="it-IT" sz="2800" dirty="0" err="1">
                <a:solidFill>
                  <a:srgbClr val="000000"/>
                </a:solidFill>
                <a:latin typeface="Arial" pitchFamily="34" charset="0"/>
              </a:rPr>
              <a:t>basata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 sui test in vitro (</a:t>
            </a:r>
            <a:r>
              <a:rPr lang="en-US" altLang="it-IT" sz="2800" dirty="0" err="1">
                <a:solidFill>
                  <a:srgbClr val="000000"/>
                </a:solidFill>
                <a:latin typeface="Arial" pitchFamily="34" charset="0"/>
              </a:rPr>
              <a:t>antibiogramma</a:t>
            </a:r>
            <a:r>
              <a:rPr lang="en-US" altLang="it-IT" sz="2800" dirty="0">
                <a:solidFill>
                  <a:srgbClr val="000000"/>
                </a:solidFill>
                <a:latin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/>
          <p:nvPr/>
        </p:nvSpPr>
        <p:spPr>
          <a:xfrm>
            <a:off x="300246" y="299112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C00000"/>
              </a:buClr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ANTIBIOGRAMMA: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fa?</a:t>
            </a:r>
          </a:p>
        </p:txBody>
      </p:sp>
      <p:cxnSp>
        <p:nvCxnSpPr>
          <p:cNvPr id="21" name="Connettore 1 20"/>
          <p:cNvCxnSpPr/>
          <p:nvPr/>
        </p:nvCxnSpPr>
        <p:spPr>
          <a:xfrm>
            <a:off x="-3" y="908741"/>
            <a:ext cx="91440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97797" y="1503498"/>
            <a:ext cx="89643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Quando il microorganismo può essere coltivato (es.: No per </a:t>
            </a:r>
            <a:r>
              <a:rPr lang="it-IT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Chlamydia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Quando esistono precise linee guida per farlo (es.: No per </a:t>
            </a:r>
            <a:r>
              <a:rPr lang="it-I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Legionella </a:t>
            </a:r>
            <a:r>
              <a:rPr lang="it-IT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pneumophila</a:t>
            </a:r>
            <a:r>
              <a:rPr lang="it-I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batteri esigenti etc.)</a:t>
            </a:r>
          </a:p>
          <a:p>
            <a:endParaRPr lang="it-IT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Quando il microorganismo isolato ha o può avere un significato clinico (es.: No per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da campioni respiratori)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Si ripete quando il microorganismo può acquisire resistenza durante la terapia (es.: </a:t>
            </a:r>
            <a:r>
              <a:rPr lang="it-IT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it-I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87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/>
          <p:nvPr/>
        </p:nvSpPr>
        <p:spPr>
          <a:xfrm>
            <a:off x="300246" y="299112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C00000"/>
              </a:buClr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ANTIBIOGRAMMA: come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fa?</a:t>
            </a:r>
          </a:p>
        </p:txBody>
      </p:sp>
      <p:cxnSp>
        <p:nvCxnSpPr>
          <p:cNvPr id="21" name="Connettore 1 20"/>
          <p:cNvCxnSpPr/>
          <p:nvPr/>
        </p:nvCxnSpPr>
        <p:spPr>
          <a:xfrm>
            <a:off x="-3" y="908741"/>
            <a:ext cx="91440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36470" y="1746883"/>
            <a:ext cx="90075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Metodi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genotipici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rilevano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.: KPC,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mec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Metodi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fenotipici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87525"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Qualitativi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Sensibile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esistente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ntermedio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1787525"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87525"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Quantitativi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MIC”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87525">
              <a:buFont typeface="Wingdings" panose="05000000000000000000" pitchFamily="2" charset="2"/>
              <a:buChar char="Ø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05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90" y="1940617"/>
            <a:ext cx="6086920" cy="427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9456" y="423075"/>
            <a:ext cx="8912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 in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parte da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coltura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pura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 da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colonia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isolata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 ci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vogliono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24 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/>
          <p:nvPr/>
        </p:nvSpPr>
        <p:spPr>
          <a:xfrm>
            <a:off x="300246" y="299112"/>
            <a:ext cx="85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C00000"/>
              </a:buClr>
            </a:pP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</a:t>
            </a:r>
          </a:p>
        </p:txBody>
      </p:sp>
      <p:cxnSp>
        <p:nvCxnSpPr>
          <p:cNvPr id="21" name="Connettore 1 20"/>
          <p:cNvCxnSpPr/>
          <p:nvPr/>
        </p:nvCxnSpPr>
        <p:spPr>
          <a:xfrm>
            <a:off x="-3" y="908741"/>
            <a:ext cx="91440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36470" y="1542163"/>
            <a:ext cx="8693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Concentrazione Minima di Antibiotico in grado di inibire, in condizioni sperimentali prefissate, </a:t>
            </a:r>
          </a:p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ogni segno visibile di crescita del microorganismo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38742" y="1544435"/>
            <a:ext cx="869362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Concentrazione Minima di Antibiotico in grado di inibire, </a:t>
            </a:r>
            <a:r>
              <a:rPr lang="it-IT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condizioni sperimentali prefissate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ogni segno visibile di crescita del microorganismo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00246" y="4012442"/>
            <a:ext cx="7956645" cy="22467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Conoscere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valori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di MIC,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è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impostare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di infezioni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gravi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difficili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trattare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endocardite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meningite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sepsi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infezioni da MDRO, infezioni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nell’ospite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immunocompromesso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8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medimoon.com/wp-content/uploads/2012/08/good-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" y="147035"/>
            <a:ext cx="8980227" cy="639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3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/>
          <p:nvPr/>
        </p:nvSpPr>
        <p:spPr>
          <a:xfrm>
            <a:off x="300246" y="299112"/>
            <a:ext cx="85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C00000"/>
              </a:buClr>
            </a:pP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MIC: come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</a:t>
            </a:r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nettore 1 20"/>
          <p:cNvCxnSpPr/>
          <p:nvPr/>
        </p:nvCxnSpPr>
        <p:spPr>
          <a:xfrm>
            <a:off x="-3" y="908741"/>
            <a:ext cx="91440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313882" y="2142669"/>
            <a:ext cx="722665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Diluizione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brodo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Macrometodo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Diluizione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brodo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Micrometodo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E-test (gradient-diffusion)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Strumenti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automatici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 descr="Risultati immagini per ok whatsap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60" y="1992573"/>
            <a:ext cx="760663" cy="79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isultati immagini per ok whatsap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532" y="2854669"/>
            <a:ext cx="760663" cy="79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t="36629" r="23021"/>
          <a:stretch/>
        </p:blipFill>
        <p:spPr bwMode="auto">
          <a:xfrm>
            <a:off x="245664" y="1912723"/>
            <a:ext cx="8666328" cy="447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68706" y="285759"/>
            <a:ext cx="78037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Diluizione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brodo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macrometodo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esempio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meropenem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Pseudomonas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Connettore 1 52"/>
          <p:cNvCxnSpPr/>
          <p:nvPr/>
        </p:nvCxnSpPr>
        <p:spPr>
          <a:xfrm>
            <a:off x="0" y="12965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uppo 3"/>
          <p:cNvGrpSpPr/>
          <p:nvPr/>
        </p:nvGrpSpPr>
        <p:grpSpPr>
          <a:xfrm>
            <a:off x="1009936" y="3034346"/>
            <a:ext cx="7462454" cy="1805228"/>
            <a:chOff x="1009936" y="3034346"/>
            <a:chExt cx="7462454" cy="1805228"/>
          </a:xfrm>
        </p:grpSpPr>
        <p:grpSp>
          <p:nvGrpSpPr>
            <p:cNvPr id="5" name="Gruppo 4"/>
            <p:cNvGrpSpPr/>
            <p:nvPr/>
          </p:nvGrpSpPr>
          <p:grpSpPr>
            <a:xfrm>
              <a:off x="1009936" y="3034346"/>
              <a:ext cx="383702" cy="1727900"/>
              <a:chOff x="1009936" y="2570314"/>
              <a:chExt cx="383702" cy="1727900"/>
            </a:xfrm>
          </p:grpSpPr>
          <p:sp>
            <p:nvSpPr>
              <p:cNvPr id="3" name="Rettangolo arrotondato 2"/>
              <p:cNvSpPr/>
              <p:nvPr/>
            </p:nvSpPr>
            <p:spPr>
              <a:xfrm>
                <a:off x="1009936" y="2993418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ttangolo arrotondato 7"/>
              <p:cNvSpPr/>
              <p:nvPr/>
            </p:nvSpPr>
            <p:spPr>
              <a:xfrm>
                <a:off x="1094096" y="339148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ttangolo arrotondato 8"/>
              <p:cNvSpPr/>
              <p:nvPr/>
            </p:nvSpPr>
            <p:spPr>
              <a:xfrm>
                <a:off x="1205552" y="2943370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ttangolo arrotondato 9"/>
              <p:cNvSpPr/>
              <p:nvPr/>
            </p:nvSpPr>
            <p:spPr>
              <a:xfrm>
                <a:off x="1303360" y="328684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ttangolo arrotondato 10"/>
              <p:cNvSpPr/>
              <p:nvPr/>
            </p:nvSpPr>
            <p:spPr>
              <a:xfrm>
                <a:off x="1305632" y="3753146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ttangolo arrotondato 11"/>
              <p:cNvSpPr/>
              <p:nvPr/>
            </p:nvSpPr>
            <p:spPr>
              <a:xfrm>
                <a:off x="1034944" y="379636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ttangolo arrotondato 12"/>
              <p:cNvSpPr/>
              <p:nvPr/>
            </p:nvSpPr>
            <p:spPr>
              <a:xfrm>
                <a:off x="1187344" y="401700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ttangolo arrotondato 13"/>
              <p:cNvSpPr/>
              <p:nvPr/>
            </p:nvSpPr>
            <p:spPr>
              <a:xfrm>
                <a:off x="1119104" y="2570314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uppo 53"/>
            <p:cNvGrpSpPr/>
            <p:nvPr/>
          </p:nvGrpSpPr>
          <p:grpSpPr>
            <a:xfrm>
              <a:off x="2800096" y="3091210"/>
              <a:ext cx="383702" cy="1727900"/>
              <a:chOff x="1009936" y="2570314"/>
              <a:chExt cx="383702" cy="1727900"/>
            </a:xfrm>
          </p:grpSpPr>
          <p:sp>
            <p:nvSpPr>
              <p:cNvPr id="55" name="Rettangolo arrotondato 54"/>
              <p:cNvSpPr/>
              <p:nvPr/>
            </p:nvSpPr>
            <p:spPr>
              <a:xfrm>
                <a:off x="1009936" y="2993418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ttangolo arrotondato 55"/>
              <p:cNvSpPr/>
              <p:nvPr/>
            </p:nvSpPr>
            <p:spPr>
              <a:xfrm>
                <a:off x="1094096" y="339148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ttangolo arrotondato 56"/>
              <p:cNvSpPr/>
              <p:nvPr/>
            </p:nvSpPr>
            <p:spPr>
              <a:xfrm>
                <a:off x="1205552" y="2943370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ttangolo arrotondato 57"/>
              <p:cNvSpPr/>
              <p:nvPr/>
            </p:nvSpPr>
            <p:spPr>
              <a:xfrm>
                <a:off x="1303360" y="328684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ttangolo arrotondato 58"/>
              <p:cNvSpPr/>
              <p:nvPr/>
            </p:nvSpPr>
            <p:spPr>
              <a:xfrm>
                <a:off x="1305632" y="3753146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ttangolo arrotondato 59"/>
              <p:cNvSpPr/>
              <p:nvPr/>
            </p:nvSpPr>
            <p:spPr>
              <a:xfrm>
                <a:off x="1034944" y="379636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ttangolo arrotondato 60"/>
              <p:cNvSpPr/>
              <p:nvPr/>
            </p:nvSpPr>
            <p:spPr>
              <a:xfrm>
                <a:off x="1187344" y="401700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ttangolo arrotondato 61"/>
              <p:cNvSpPr/>
              <p:nvPr/>
            </p:nvSpPr>
            <p:spPr>
              <a:xfrm>
                <a:off x="1119104" y="2570314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uppo 62"/>
            <p:cNvGrpSpPr/>
            <p:nvPr/>
          </p:nvGrpSpPr>
          <p:grpSpPr>
            <a:xfrm>
              <a:off x="4562960" y="3093482"/>
              <a:ext cx="383702" cy="1727900"/>
              <a:chOff x="1009936" y="2570314"/>
              <a:chExt cx="383702" cy="1727900"/>
            </a:xfrm>
          </p:grpSpPr>
          <p:sp>
            <p:nvSpPr>
              <p:cNvPr id="64" name="Rettangolo arrotondato 63"/>
              <p:cNvSpPr/>
              <p:nvPr/>
            </p:nvSpPr>
            <p:spPr>
              <a:xfrm>
                <a:off x="1009936" y="2993418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ttangolo arrotondato 64"/>
              <p:cNvSpPr/>
              <p:nvPr/>
            </p:nvSpPr>
            <p:spPr>
              <a:xfrm>
                <a:off x="1094096" y="339148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ttangolo arrotondato 65"/>
              <p:cNvSpPr/>
              <p:nvPr/>
            </p:nvSpPr>
            <p:spPr>
              <a:xfrm>
                <a:off x="1205552" y="2943370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ttangolo arrotondato 66"/>
              <p:cNvSpPr/>
              <p:nvPr/>
            </p:nvSpPr>
            <p:spPr>
              <a:xfrm>
                <a:off x="1303360" y="328684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ttangolo arrotondato 67"/>
              <p:cNvSpPr/>
              <p:nvPr/>
            </p:nvSpPr>
            <p:spPr>
              <a:xfrm>
                <a:off x="1305632" y="3753146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ttangolo arrotondato 68"/>
              <p:cNvSpPr/>
              <p:nvPr/>
            </p:nvSpPr>
            <p:spPr>
              <a:xfrm>
                <a:off x="1034944" y="379636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ttangolo arrotondato 69"/>
              <p:cNvSpPr/>
              <p:nvPr/>
            </p:nvSpPr>
            <p:spPr>
              <a:xfrm>
                <a:off x="1187344" y="401700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ttangolo arrotondato 70"/>
              <p:cNvSpPr/>
              <p:nvPr/>
            </p:nvSpPr>
            <p:spPr>
              <a:xfrm>
                <a:off x="1119104" y="2570314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uppo 71"/>
            <p:cNvGrpSpPr/>
            <p:nvPr/>
          </p:nvGrpSpPr>
          <p:grpSpPr>
            <a:xfrm>
              <a:off x="6284880" y="3095754"/>
              <a:ext cx="383702" cy="1727900"/>
              <a:chOff x="1009936" y="2570314"/>
              <a:chExt cx="383702" cy="1727900"/>
            </a:xfrm>
          </p:grpSpPr>
          <p:sp>
            <p:nvSpPr>
              <p:cNvPr id="73" name="Rettangolo arrotondato 72"/>
              <p:cNvSpPr/>
              <p:nvPr/>
            </p:nvSpPr>
            <p:spPr>
              <a:xfrm>
                <a:off x="1009936" y="2993418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ttangolo arrotondato 73"/>
              <p:cNvSpPr/>
              <p:nvPr/>
            </p:nvSpPr>
            <p:spPr>
              <a:xfrm>
                <a:off x="1094096" y="339148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ttangolo arrotondato 74"/>
              <p:cNvSpPr/>
              <p:nvPr/>
            </p:nvSpPr>
            <p:spPr>
              <a:xfrm>
                <a:off x="1205552" y="2943370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ttangolo arrotondato 75"/>
              <p:cNvSpPr/>
              <p:nvPr/>
            </p:nvSpPr>
            <p:spPr>
              <a:xfrm>
                <a:off x="1303360" y="328684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ttangolo arrotondato 76"/>
              <p:cNvSpPr/>
              <p:nvPr/>
            </p:nvSpPr>
            <p:spPr>
              <a:xfrm>
                <a:off x="1305632" y="3753146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ttangolo arrotondato 77"/>
              <p:cNvSpPr/>
              <p:nvPr/>
            </p:nvSpPr>
            <p:spPr>
              <a:xfrm>
                <a:off x="1034944" y="379636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ttangolo arrotondato 78"/>
              <p:cNvSpPr/>
              <p:nvPr/>
            </p:nvSpPr>
            <p:spPr>
              <a:xfrm>
                <a:off x="1187344" y="401700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ttangolo arrotondato 79"/>
              <p:cNvSpPr/>
              <p:nvPr/>
            </p:nvSpPr>
            <p:spPr>
              <a:xfrm>
                <a:off x="1119104" y="2570314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uppo 80"/>
            <p:cNvGrpSpPr/>
            <p:nvPr/>
          </p:nvGrpSpPr>
          <p:grpSpPr>
            <a:xfrm>
              <a:off x="8088688" y="3111674"/>
              <a:ext cx="383702" cy="1727900"/>
              <a:chOff x="1009936" y="2570314"/>
              <a:chExt cx="383702" cy="1727900"/>
            </a:xfrm>
          </p:grpSpPr>
          <p:sp>
            <p:nvSpPr>
              <p:cNvPr id="82" name="Rettangolo arrotondato 81"/>
              <p:cNvSpPr/>
              <p:nvPr/>
            </p:nvSpPr>
            <p:spPr>
              <a:xfrm>
                <a:off x="1009936" y="2993418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ttangolo arrotondato 82"/>
              <p:cNvSpPr/>
              <p:nvPr/>
            </p:nvSpPr>
            <p:spPr>
              <a:xfrm>
                <a:off x="1094096" y="339148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ttangolo arrotondato 83"/>
              <p:cNvSpPr/>
              <p:nvPr/>
            </p:nvSpPr>
            <p:spPr>
              <a:xfrm>
                <a:off x="1205552" y="2943370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ttangolo arrotondato 84"/>
              <p:cNvSpPr/>
              <p:nvPr/>
            </p:nvSpPr>
            <p:spPr>
              <a:xfrm>
                <a:off x="1303360" y="328684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ttangolo arrotondato 85"/>
              <p:cNvSpPr/>
              <p:nvPr/>
            </p:nvSpPr>
            <p:spPr>
              <a:xfrm>
                <a:off x="1305632" y="3753146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ttangolo arrotondato 86"/>
              <p:cNvSpPr/>
              <p:nvPr/>
            </p:nvSpPr>
            <p:spPr>
              <a:xfrm>
                <a:off x="1034944" y="379636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ttangolo arrotondato 87"/>
              <p:cNvSpPr/>
              <p:nvPr/>
            </p:nvSpPr>
            <p:spPr>
              <a:xfrm>
                <a:off x="1187344" y="4017002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ttangolo arrotondato 88"/>
              <p:cNvSpPr/>
              <p:nvPr/>
            </p:nvSpPr>
            <p:spPr>
              <a:xfrm>
                <a:off x="1119104" y="2570314"/>
                <a:ext cx="88006" cy="281212"/>
              </a:xfrm>
              <a:prstGeom prst="roundRect">
                <a:avLst>
                  <a:gd name="adj" fmla="val 27941"/>
                </a:avLst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1" name="CasellaDiTesto 50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91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48167" y="6379907"/>
            <a:ext cx="242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Kumar,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care 2009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18615" y="1318573"/>
            <a:ext cx="81750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efficace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un’infezione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presenza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quantità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sufficiente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antibiotico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dell’infezione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per un tempo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adeguato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ottenere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l’effetto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terapeutico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Siccome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questo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essere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misurato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direttamente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parametri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vitro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riflettano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probabilita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successo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antibiotica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6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36754" r="54162" b="25373"/>
          <a:stretch/>
        </p:blipFill>
        <p:spPr bwMode="auto">
          <a:xfrm>
            <a:off x="190691" y="1724764"/>
            <a:ext cx="8753168" cy="467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68706" y="285759"/>
            <a:ext cx="78037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Diluizione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brodo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macrometodo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esempio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meropenem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Pseudomonas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0" y="12965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e 1"/>
          <p:cNvSpPr/>
          <p:nvPr/>
        </p:nvSpPr>
        <p:spPr>
          <a:xfrm>
            <a:off x="2565776" y="1883384"/>
            <a:ext cx="1705977" cy="45651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 rot="18981631">
            <a:off x="7885411" y="4567073"/>
            <a:ext cx="10679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torbido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 rot="18981631">
            <a:off x="6195331" y="4596641"/>
            <a:ext cx="10679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torbido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 rot="18981631">
            <a:off x="4518899" y="4749041"/>
            <a:ext cx="10679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torbido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8981631">
            <a:off x="2842490" y="4696721"/>
            <a:ext cx="10951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limpido</a:t>
            </a:r>
            <a:endParaRPr lang="en-US" sz="2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 rot="18981631">
            <a:off x="1097818" y="4698993"/>
            <a:ext cx="10951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limpido</a:t>
            </a:r>
            <a:endParaRPr lang="en-US" sz="2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29104" r="42835" b="24627"/>
          <a:stretch/>
        </p:blipFill>
        <p:spPr bwMode="auto">
          <a:xfrm>
            <a:off x="368484" y="1968660"/>
            <a:ext cx="8447964" cy="424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68706" y="285759"/>
            <a:ext cx="78037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Diluizione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brodo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macrometodo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esempio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meropenem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Pseudomonas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0" y="12965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03462" y="285759"/>
            <a:ext cx="7734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Diluizione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brodo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micrometodo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antibiotici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A, B, … H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Staphylococcus aureus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0" y="12965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29805" r="42553" b="26911"/>
          <a:stretch/>
        </p:blipFill>
        <p:spPr bwMode="auto">
          <a:xfrm>
            <a:off x="177422" y="1430049"/>
            <a:ext cx="8761863" cy="454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0102" y="5595569"/>
            <a:ext cx="8898367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cfr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Nota </a:t>
            </a:r>
            <a:r>
              <a:rPr lang="en-US" sz="2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referto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Antibiogramma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eseguito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Sensititre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Oxoid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)”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9D5B0A-7BC8-48A6-8131-674452244C07}" type="slidenum">
              <a:rPr altLang="it-IT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400" smtClean="0"/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7153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noProof="1">
                <a:solidFill>
                  <a:srgbClr val="FF0000"/>
                </a:solidFill>
              </a:rPr>
              <a:t>MIC</a:t>
            </a:r>
            <a:r>
              <a:rPr lang="it-IT" altLang="it-IT" sz="2400" b="1" noProof="1"/>
              <a:t>: minima concentrazione di antibiotico in grado di inibire,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noProof="1"/>
              <a:t>in condizioni sperimentali prefissate, ogni segno di crescita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noProof="1"/>
              <a:t>visibile del batterio in esame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noProof="1"/>
              <a:t>In base a tale parametro il batterio si definisce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noProof="1">
                <a:solidFill>
                  <a:schemeClr val="accent2"/>
                </a:solidFill>
              </a:rPr>
              <a:t>SENSIBILE</a:t>
            </a:r>
            <a:r>
              <a:rPr lang="it-IT" altLang="it-IT" sz="2400" b="1" noProof="1"/>
              <a:t>, </a:t>
            </a:r>
            <a:r>
              <a:rPr lang="it-IT" altLang="it-IT" sz="2400" b="1" noProof="1">
                <a:solidFill>
                  <a:schemeClr val="accent2"/>
                </a:solidFill>
              </a:rPr>
              <a:t>INTERMEDIO</a:t>
            </a:r>
            <a:r>
              <a:rPr lang="it-IT" altLang="it-IT" sz="2400" b="1" noProof="1"/>
              <a:t>, o </a:t>
            </a:r>
            <a:r>
              <a:rPr lang="it-IT" altLang="it-IT" sz="2400" b="1" noProof="1">
                <a:solidFill>
                  <a:schemeClr val="accent2"/>
                </a:solidFill>
              </a:rPr>
              <a:t>RESISTENTE</a:t>
            </a:r>
            <a:r>
              <a:rPr lang="it-IT" altLang="it-IT" sz="2400" b="1" noProof="1"/>
              <a:t> a quell’antibiotico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30200" y="4572000"/>
            <a:ext cx="89535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it-IT" altLang="it-IT" sz="2400" b="1" noProof="1">
                <a:solidFill>
                  <a:srgbClr val="FF0000"/>
                </a:solidFill>
              </a:rPr>
              <a:t>MBC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it-IT" altLang="it-IT" sz="2400" b="1" noProof="1">
                <a:solidFill>
                  <a:srgbClr val="FF0000"/>
                </a:solidFill>
              </a:rPr>
              <a:t>MIC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152400" y="5113338"/>
            <a:ext cx="1295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752600" y="4495800"/>
            <a:ext cx="69627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noProof="1"/>
              <a:t> se = o &gt; a 32, il batterio si definisce </a:t>
            </a:r>
            <a:r>
              <a:rPr lang="it-IT" altLang="it-IT" sz="2400" b="1" noProof="1">
                <a:solidFill>
                  <a:schemeClr val="accent2"/>
                </a:solidFill>
              </a:rPr>
              <a:t>TOLLERANTE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noProof="1"/>
              <a:t>L’antibiotico risulta: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noProof="1"/>
              <a:t>battericida in vitro ma non in vivo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228600" y="2478088"/>
            <a:ext cx="8939213" cy="1516062"/>
            <a:chOff x="228600" y="2478087"/>
            <a:chExt cx="8939213" cy="1516063"/>
          </a:xfrm>
        </p:grpSpPr>
        <p:sp>
          <p:nvSpPr>
            <p:cNvPr id="23560" name="Text Box 3"/>
            <p:cNvSpPr txBox="1">
              <a:spLocks noChangeArrowheads="1"/>
            </p:cNvSpPr>
            <p:nvPr/>
          </p:nvSpPr>
          <p:spPr bwMode="auto">
            <a:xfrm>
              <a:off x="228600" y="2806700"/>
              <a:ext cx="8939213" cy="118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b="1" noProof="1">
                  <a:solidFill>
                    <a:srgbClr val="FF0000"/>
                  </a:solidFill>
                </a:rPr>
                <a:t>MBC</a:t>
              </a:r>
              <a:r>
                <a:rPr lang="it-IT" altLang="it-IT" sz="2400" b="1" noProof="1"/>
                <a:t>: minima concentrazione di antibiotico in grado di inibire,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b="1" noProof="1"/>
                <a:t>in condizioni sperimentali prefissate, la crescita batterica di almeno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b="1" noProof="1"/>
                <a:t>il 99% (AA anglosassoni) o 99.99% (AA francofoni)</a:t>
              </a:r>
            </a:p>
          </p:txBody>
        </p:sp>
        <p:sp>
          <p:nvSpPr>
            <p:cNvPr id="23561" name="CasellaDiTesto 1"/>
            <p:cNvSpPr txBox="1">
              <a:spLocks noChangeArrowheads="1"/>
            </p:cNvSpPr>
            <p:nvPr/>
          </p:nvSpPr>
          <p:spPr bwMode="auto">
            <a:xfrm>
              <a:off x="228600" y="2478087"/>
              <a:ext cx="55603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 b="1" u="sng"/>
                <a:t>Solo in alcuni casi è neccessario ottenere: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8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49" grpId="0" animBg="1"/>
      <p:bldP spid="61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isultati immagini per E-tes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18" y="1416388"/>
            <a:ext cx="5186149" cy="540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59090" y="285759"/>
            <a:ext cx="78229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E-test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esempio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gentamicina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Pseudomonas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0" y="12965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3098077" y="4408232"/>
            <a:ext cx="1282856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3098077" y="4517417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 = 1.5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60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" t="22917" r="42432" b="25218"/>
          <a:stretch/>
        </p:blipFill>
        <p:spPr bwMode="auto">
          <a:xfrm>
            <a:off x="1021400" y="1433000"/>
            <a:ext cx="7098353" cy="409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21401" y="285759"/>
            <a:ext cx="7098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Antibiogramma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diffusione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(Kirby-Bauer)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0" y="1064525"/>
            <a:ext cx="9144000" cy="409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" t="22575" r="43044" b="25373"/>
          <a:stretch/>
        </p:blipFill>
        <p:spPr bwMode="auto">
          <a:xfrm>
            <a:off x="1044049" y="1430560"/>
            <a:ext cx="6980841" cy="408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1091823" y="1444205"/>
            <a:ext cx="7048391" cy="4708283"/>
            <a:chOff x="1091823" y="2072013"/>
            <a:chExt cx="7048391" cy="4708283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1" t="22341" r="42342" b="25606"/>
            <a:stretch/>
          </p:blipFill>
          <p:spPr bwMode="auto">
            <a:xfrm>
              <a:off x="1091823" y="2072013"/>
              <a:ext cx="7048391" cy="3933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3248165" y="6257076"/>
              <a:ext cx="4868640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Misura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dell’alone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inibizione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4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00366" y="211287"/>
            <a:ext cx="394691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4400" b="1" dirty="0" err="1" smtClean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Fattore</a:t>
            </a:r>
            <a:r>
              <a:rPr lang="en-US" sz="4400" b="1" dirty="0" smtClean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tempo</a:t>
            </a:r>
            <a:endParaRPr lang="en-US" sz="4400" b="1" dirty="0">
              <a:solidFill>
                <a:srgbClr val="005D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10" name="Picture 6" descr="https://cogodaniele.files.wordpress.com/2015/04/missing-the-trai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552"/>
            <a:ext cx="912282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34421" y="5325209"/>
            <a:ext cx="89095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Utilizzo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automatici</a:t>
            </a:r>
            <a:endParaRPr lang="en-US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Phoenix® (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ecton Dickinson) e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Vitek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bioMérieux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5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50825" y="1773238"/>
            <a:ext cx="8893175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itchFamily="34" charset="0"/>
              </a:rPr>
              <a:t>Oggi i test  di sensibilità ai farmaci antibatterici possono essere eseguiti con apparecchiature semi-automatiche in cui i batteri vengono fatti crescere in terreno liquido, in presenza di dosi prefissate dei farmaci e la lettura dei risultati, eseguita da un fotometro registratore, viene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itchFamily="34" charset="0"/>
              </a:rPr>
              <a:t>interpretata da un elaboratore elettronico, che fornisce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itchFamily="34" charset="0"/>
              </a:rPr>
              <a:t>in tal modo il significato finale.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itchFamily="34" charset="0"/>
              </a:rPr>
              <a:t>Ad esempio: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itchFamily="34" charset="0"/>
              </a:rPr>
              <a:t>sistema PHOENIX</a:t>
            </a:r>
            <a:r>
              <a:rPr lang="en-US" altLang="it-IT" sz="2400" baseline="30000">
                <a:solidFill>
                  <a:srgbClr val="000000"/>
                </a:solidFill>
                <a:latin typeface="Arial" pitchFamily="34" charset="0"/>
              </a:rPr>
              <a:t>® </a:t>
            </a:r>
            <a:r>
              <a:rPr lang="en-US" altLang="it-IT" sz="2400">
                <a:solidFill>
                  <a:srgbClr val="000000"/>
                </a:solidFill>
                <a:latin typeface="Arial" pitchFamily="34" charset="0"/>
              </a:rPr>
              <a:t>(Becton Dickinson); VITEK2</a:t>
            </a:r>
            <a:r>
              <a:rPr lang="en-US" altLang="it-IT" sz="2400" baseline="30000">
                <a:solidFill>
                  <a:srgbClr val="000000"/>
                </a:solidFill>
                <a:latin typeface="Arial" pitchFamily="34" charset="0"/>
              </a:rPr>
              <a:t> ® </a:t>
            </a:r>
            <a:r>
              <a:rPr lang="en-US" altLang="it-IT" sz="2400">
                <a:solidFill>
                  <a:srgbClr val="000000"/>
                </a:solidFill>
                <a:latin typeface="Arial" pitchFamily="34" charset="0"/>
              </a:rPr>
              <a:t>(bioMerieux)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735263" y="401638"/>
            <a:ext cx="36718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0000"/>
                </a:solidFill>
                <a:latin typeface="Arial" pitchFamily="34" charset="0"/>
              </a:rPr>
              <a:t>Metodi automatici</a:t>
            </a:r>
          </a:p>
        </p:txBody>
      </p:sp>
    </p:spTree>
    <p:extLst>
      <p:ext uri="{BB962C8B-B14F-4D97-AF65-F5344CB8AC3E}">
        <p14:creationId xmlns:p14="http://schemas.microsoft.com/office/powerpoint/2010/main" val="299673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11466" y="1166488"/>
            <a:ext cx="731802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Phoenix: OK,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meticillino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S. aureus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Phoenix: OK per MIC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vancomicina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S. aureus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Vitek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OK per MIC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colistina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Phoenix e Vitek2: No per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KPC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484387" y="5390863"/>
            <a:ext cx="3512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Mencacci et al, J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2009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654402" y="5744565"/>
            <a:ext cx="32960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2013, 51:2077-81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807727" y="6101919"/>
            <a:ext cx="50974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Antimicrob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Agents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Chemother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59:4625-30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7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633"/>
            <a:ext cx="9144000" cy="257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1" y="3529858"/>
            <a:ext cx="8402045" cy="2063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Connettore 1 3"/>
          <p:cNvCxnSpPr/>
          <p:nvPr/>
        </p:nvCxnSpPr>
        <p:spPr>
          <a:xfrm>
            <a:off x="1569493" y="4203510"/>
            <a:ext cx="42035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2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53063" y="1824665"/>
            <a:ext cx="805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C00000"/>
              </a:buClr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Aspetto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l’antibiogramma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iniziare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55344" y="3619700"/>
            <a:ext cx="805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C00000"/>
              </a:buClr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Utilizzo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l’antibiotico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la MIC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più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25776" y="4402132"/>
            <a:ext cx="805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C00000"/>
              </a:buClr>
            </a:pP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L’antibiogramma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indicazioni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refertati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925776" y="2627410"/>
            <a:ext cx="805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C00000"/>
              </a:buClr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“Non a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referti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antibiogramma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seguire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925776" y="5361587"/>
            <a:ext cx="805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C00000"/>
              </a:buClr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E’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sufficiente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vedere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sensibilità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singoli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antibiotici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decidere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isultati immagini per vero o fals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84" y="159451"/>
            <a:ext cx="1995702" cy="15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655093" y="2055497"/>
            <a:ext cx="7124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807493" y="3832009"/>
            <a:ext cx="7124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o 6"/>
          <p:cNvGrpSpPr/>
          <p:nvPr/>
        </p:nvGrpSpPr>
        <p:grpSpPr>
          <a:xfrm>
            <a:off x="673285" y="5592601"/>
            <a:ext cx="8102225" cy="357120"/>
            <a:chOff x="673285" y="5592601"/>
            <a:chExt cx="8102225" cy="357120"/>
          </a:xfrm>
        </p:grpSpPr>
        <p:cxnSp>
          <p:nvCxnSpPr>
            <p:cNvPr id="11" name="Connettore 1 10"/>
            <p:cNvCxnSpPr/>
            <p:nvPr/>
          </p:nvCxnSpPr>
          <p:spPr>
            <a:xfrm>
              <a:off x="807493" y="5592601"/>
              <a:ext cx="796801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673285" y="5949721"/>
              <a:ext cx="489500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5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13896" y="93818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C00000"/>
              </a:buClr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ANTIBIOGRAMMA: come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" name="Connettore 1 3"/>
          <p:cNvCxnSpPr/>
          <p:nvPr/>
        </p:nvCxnSpPr>
        <p:spPr>
          <a:xfrm>
            <a:off x="-3" y="908741"/>
            <a:ext cx="91440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t="18896" r="14662" b="6309"/>
          <a:stretch/>
        </p:blipFill>
        <p:spPr bwMode="auto">
          <a:xfrm>
            <a:off x="341190" y="1092161"/>
            <a:ext cx="8407026" cy="52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e 5"/>
          <p:cNvSpPr/>
          <p:nvPr/>
        </p:nvSpPr>
        <p:spPr>
          <a:xfrm>
            <a:off x="245656" y="2947910"/>
            <a:ext cx="1978925" cy="300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2101245" y="546666"/>
            <a:ext cx="453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http://www.eucast.org/clinical_breakpoints/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7" y="1456472"/>
            <a:ext cx="79438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1" y="182338"/>
            <a:ext cx="8856544" cy="10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78E187C-AD9D-43AB-82D2-89DF4B1DE1E4}" type="slidenum">
              <a:rPr altLang="it-IT" sz="1400">
                <a:solidFill>
                  <a:prstClr val="black"/>
                </a:solidFill>
              </a:rPr>
              <a:pPr/>
              <a:t>32</a:t>
            </a:fld>
            <a:endParaRPr lang="it-IT" altLang="it-IT" sz="1400">
              <a:solidFill>
                <a:prstClr val="black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3"/>
          <a:stretch>
            <a:fillRect/>
          </a:stretch>
        </p:blipFill>
        <p:spPr bwMode="auto">
          <a:xfrm>
            <a:off x="0" y="409357"/>
            <a:ext cx="91440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6255" y="5848132"/>
            <a:ext cx="8951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cfr</a:t>
            </a:r>
            <a:r>
              <a:rPr lang="en-US" sz="2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Nota: “</a:t>
            </a:r>
            <a:r>
              <a:rPr lang="en-US" sz="22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antibiogramma</a:t>
            </a:r>
            <a:r>
              <a:rPr lang="en-US" sz="2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2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levofloxacina</a:t>
            </a:r>
            <a:r>
              <a:rPr lang="en-US" sz="2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interpretato</a:t>
            </a:r>
            <a:r>
              <a:rPr lang="en-US" sz="2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secondo CLSI”</a:t>
            </a:r>
            <a:endParaRPr lang="en-US" sz="2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2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1" y="627793"/>
            <a:ext cx="8757520" cy="363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96503" y="150126"/>
            <a:ext cx="6541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EUCAST: </a:t>
            </a:r>
            <a:r>
              <a:rPr lang="en-US" sz="2800" dirty="0" err="1" smtClean="0">
                <a:solidFill>
                  <a:srgbClr val="FF0000"/>
                </a:solidFill>
              </a:rPr>
              <a:t>Peniciliine</a:t>
            </a:r>
            <a:r>
              <a:rPr lang="en-US" sz="2800" dirty="0" smtClean="0">
                <a:solidFill>
                  <a:srgbClr val="FF0000"/>
                </a:solidFill>
              </a:rPr>
              <a:t> vs </a:t>
            </a:r>
            <a:r>
              <a:rPr lang="en-US" sz="28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Enterobacteriaceae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6"/>
          <a:stretch/>
        </p:blipFill>
        <p:spPr bwMode="auto">
          <a:xfrm>
            <a:off x="123533" y="3715236"/>
            <a:ext cx="8735801" cy="253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2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 descr="susce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1868526"/>
            <a:ext cx="5903912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Line 3"/>
          <p:cNvSpPr>
            <a:spLocks noChangeShapeType="1"/>
          </p:cNvSpPr>
          <p:nvPr/>
        </p:nvSpPr>
        <p:spPr bwMode="auto">
          <a:xfrm flipH="1">
            <a:off x="3924300" y="2732126"/>
            <a:ext cx="647700" cy="576263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 flipH="1">
            <a:off x="5031096" y="3682399"/>
            <a:ext cx="720725" cy="647700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5650679" y="4373033"/>
            <a:ext cx="3748142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CEFTRIAXONE = 27 </a:t>
            </a:r>
            <a:r>
              <a:rPr lang="it-IT" altLang="it-I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695823" y="2558592"/>
            <a:ext cx="30812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IMIPENEM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= 22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129047" y="289782"/>
            <a:ext cx="68451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Kirby-</a:t>
            </a:r>
            <a:r>
              <a:rPr lang="it-IT" alt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Bauer</a:t>
            </a:r>
            <a:r>
              <a:rPr lang="it-IT" alt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alt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Haemophilus</a:t>
            </a:r>
            <a:r>
              <a:rPr lang="it-IT" alt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influenzae</a:t>
            </a:r>
            <a:endParaRPr lang="it-IT" altLang="it-IT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ttore 1 12"/>
          <p:cNvCxnSpPr/>
          <p:nvPr/>
        </p:nvCxnSpPr>
        <p:spPr>
          <a:xfrm flipV="1">
            <a:off x="45765" y="1146413"/>
            <a:ext cx="9144000" cy="136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487433" y="5851723"/>
            <a:ext cx="61542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Quale antibiotico funziona meglio?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Risultati immagini per qui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3" r="4764" b="24646"/>
          <a:stretch/>
        </p:blipFill>
        <p:spPr bwMode="auto">
          <a:xfrm>
            <a:off x="45765" y="54592"/>
            <a:ext cx="2083282" cy="99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0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802918"/>
            <a:ext cx="84391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arrotondato 1"/>
          <p:cNvSpPr/>
          <p:nvPr/>
        </p:nvSpPr>
        <p:spPr>
          <a:xfrm>
            <a:off x="7001301" y="3179920"/>
            <a:ext cx="1790274" cy="39578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01" y="4395319"/>
            <a:ext cx="8846169" cy="173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arrotondato 4"/>
          <p:cNvSpPr/>
          <p:nvPr/>
        </p:nvSpPr>
        <p:spPr>
          <a:xfrm>
            <a:off x="7071813" y="5188448"/>
            <a:ext cx="1790274" cy="39578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3" t="16521" r="-18653" b="23054"/>
          <a:stretch/>
        </p:blipFill>
        <p:spPr bwMode="auto">
          <a:xfrm>
            <a:off x="134057" y="597506"/>
            <a:ext cx="11836668" cy="51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r="80522"/>
          <a:stretch/>
        </p:blipFill>
        <p:spPr bwMode="auto">
          <a:xfrm>
            <a:off x="175001" y="68232"/>
            <a:ext cx="2970557" cy="67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0" y="1304925"/>
            <a:ext cx="90211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 descr="susce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1868526"/>
            <a:ext cx="5903912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Line 3"/>
          <p:cNvSpPr>
            <a:spLocks noChangeShapeType="1"/>
          </p:cNvSpPr>
          <p:nvPr/>
        </p:nvSpPr>
        <p:spPr bwMode="auto">
          <a:xfrm flipH="1">
            <a:off x="3924300" y="2732126"/>
            <a:ext cx="647700" cy="576263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 flipH="1">
            <a:off x="5031096" y="3682399"/>
            <a:ext cx="720725" cy="647700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5650679" y="4373033"/>
            <a:ext cx="2662908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CEFTRIAXONE </a:t>
            </a:r>
            <a:r>
              <a:rPr lang="it-IT" alt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it-IT" alt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1620838" y="2558591"/>
            <a:ext cx="20136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IMIPENEM </a:t>
            </a:r>
            <a:r>
              <a:rPr lang="it-IT" altLang="it-IT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it-IT" altLang="it-IT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249851" y="232482"/>
            <a:ext cx="66463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Kirby-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Bauer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it-IT" alt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Haemophilus</a:t>
            </a:r>
            <a:r>
              <a:rPr lang="it-IT" alt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influenzae</a:t>
            </a:r>
            <a:endParaRPr lang="it-IT" altLang="it-IT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ttore 1 12"/>
          <p:cNvCxnSpPr/>
          <p:nvPr/>
        </p:nvCxnSpPr>
        <p:spPr>
          <a:xfrm flipV="1">
            <a:off x="0" y="873457"/>
            <a:ext cx="9144000" cy="136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4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23321" r="42939" b="24814"/>
          <a:stretch/>
        </p:blipFill>
        <p:spPr bwMode="auto">
          <a:xfrm>
            <a:off x="-26802" y="0"/>
            <a:ext cx="9170802" cy="551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72570" y="5868534"/>
            <a:ext cx="520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stesso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concetto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la MIC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7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2"/>
          <a:stretch/>
        </p:blipFill>
        <p:spPr bwMode="auto">
          <a:xfrm>
            <a:off x="17452" y="1304924"/>
            <a:ext cx="9099253" cy="450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524818" y="204714"/>
            <a:ext cx="407996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Antibiotico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batterio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57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9"/>
          <a:stretch/>
        </p:blipFill>
        <p:spPr bwMode="auto">
          <a:xfrm>
            <a:off x="80214" y="1304925"/>
            <a:ext cx="8957305" cy="445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97266" y="272954"/>
            <a:ext cx="476284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Meccanismi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32"/>
            <a:ext cx="9182596" cy="645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1"/>
          <a:stretch/>
        </p:blipFill>
        <p:spPr bwMode="auto">
          <a:xfrm>
            <a:off x="1495567" y="3903260"/>
            <a:ext cx="7162800" cy="23154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13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6930" y="507268"/>
            <a:ext cx="86527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Meccanismi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rilevati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4530" y="1796144"/>
            <a:ext cx="1996059" cy="40934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Meticillino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-R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Vancomicino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ESBL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Carbapenemasi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macrolidi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144946" y="1798416"/>
            <a:ext cx="2007281" cy="40934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Genere</a:t>
            </a:r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Staphylococcus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Enterococcus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Enterobatteri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Enterobatteri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Stafilo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Strepto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399139" y="1800688"/>
            <a:ext cx="2110844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fenotipici</a:t>
            </a:r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Cefoxitin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DD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PBP2a, MIC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oxacillina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MIC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glicopep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Combinazione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Inibizione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da ...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D-test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680626" y="1789312"/>
            <a:ext cx="2249334" cy="40934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mecC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vanA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vanB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vanC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CTX…..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KPC, OXA, VIM…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ttore 1 12"/>
          <p:cNvCxnSpPr/>
          <p:nvPr/>
        </p:nvCxnSpPr>
        <p:spPr>
          <a:xfrm>
            <a:off x="54530" y="2320120"/>
            <a:ext cx="8912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06930" y="5980056"/>
            <a:ext cx="8912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3" t="3125" r="17291" b="27570"/>
          <a:stretch>
            <a:fillRect/>
          </a:stretch>
        </p:blipFill>
        <p:spPr bwMode="auto">
          <a:xfrm>
            <a:off x="2226437" y="1597449"/>
            <a:ext cx="4638414" cy="48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-13654" y="380958"/>
            <a:ext cx="920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CEFOXITIN DISK DIFFUSION PER METICILLINO-RESISTENZA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 flipH="1">
            <a:off x="5500048" y="2265528"/>
            <a:ext cx="791570" cy="10645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H="1">
            <a:off x="3113955" y="2417928"/>
            <a:ext cx="395785" cy="532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7109675" y="2059114"/>
            <a:ext cx="116089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38831" y="2112006"/>
            <a:ext cx="116089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mm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19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57" name="Text Box 25"/>
          <p:cNvSpPr txBox="1">
            <a:spLocks noChangeArrowheads="1"/>
          </p:cNvSpPr>
          <p:nvPr/>
        </p:nvSpPr>
        <p:spPr bwMode="auto">
          <a:xfrm>
            <a:off x="25445" y="229857"/>
            <a:ext cx="9159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2400" i="1" dirty="0" err="1" smtClean="0">
                <a:solidFill>
                  <a:srgbClr val="002060"/>
                </a:solidFill>
              </a:rPr>
              <a:t>cfr</a:t>
            </a:r>
            <a:r>
              <a:rPr lang="en-US" altLang="it-IT" sz="2400" i="1" dirty="0" smtClean="0">
                <a:solidFill>
                  <a:srgbClr val="002060"/>
                </a:solidFill>
              </a:rPr>
              <a:t>. Nota “</a:t>
            </a:r>
            <a:r>
              <a:rPr lang="en-US" altLang="it-IT" sz="2400" i="1" dirty="0" err="1" smtClean="0">
                <a:solidFill>
                  <a:srgbClr val="002060"/>
                </a:solidFill>
              </a:rPr>
              <a:t>Cefoxitin</a:t>
            </a:r>
            <a:r>
              <a:rPr lang="en-US" altLang="it-IT" sz="2400" i="1" dirty="0" smtClean="0">
                <a:solidFill>
                  <a:srgbClr val="002060"/>
                </a:solidFill>
              </a:rPr>
              <a:t> screen test </a:t>
            </a:r>
            <a:r>
              <a:rPr lang="en-US" altLang="it-IT" sz="2400" i="1" dirty="0" err="1" smtClean="0">
                <a:solidFill>
                  <a:srgbClr val="002060"/>
                </a:solidFill>
              </a:rPr>
              <a:t>positivo</a:t>
            </a:r>
            <a:r>
              <a:rPr lang="en-US" altLang="it-IT" sz="2400" i="1" dirty="0" smtClean="0">
                <a:solidFill>
                  <a:srgbClr val="002060"/>
                </a:solidFill>
              </a:rPr>
              <a:t> = </a:t>
            </a:r>
            <a:r>
              <a:rPr lang="en-US" altLang="it-IT" sz="2400" i="1" dirty="0" err="1" smtClean="0">
                <a:solidFill>
                  <a:srgbClr val="002060"/>
                </a:solidFill>
              </a:rPr>
              <a:t>stafilococco</a:t>
            </a:r>
            <a:r>
              <a:rPr lang="en-US" altLang="it-IT" sz="2400" i="1" dirty="0" smtClean="0">
                <a:solidFill>
                  <a:srgbClr val="002060"/>
                </a:solidFill>
              </a:rPr>
              <a:t> </a:t>
            </a:r>
            <a:r>
              <a:rPr lang="en-US" altLang="it-IT" sz="2400" i="1" dirty="0" err="1" smtClean="0">
                <a:solidFill>
                  <a:srgbClr val="002060"/>
                </a:solidFill>
              </a:rPr>
              <a:t>meticillino-resistente</a:t>
            </a:r>
            <a:r>
              <a:rPr lang="en-US" altLang="it-IT" sz="2400" i="1" dirty="0" smtClean="0">
                <a:solidFill>
                  <a:srgbClr val="002060"/>
                </a:solidFill>
              </a:rPr>
              <a:t>”</a:t>
            </a:r>
          </a:p>
        </p:txBody>
      </p:sp>
      <p:pic>
        <p:nvPicPr>
          <p:cNvPr id="351258" name="Picture 26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3" t="3125" r="17291" b="27570"/>
          <a:stretch>
            <a:fillRect/>
          </a:stretch>
        </p:blipFill>
        <p:spPr bwMode="auto">
          <a:xfrm>
            <a:off x="684213" y="4076700"/>
            <a:ext cx="227012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1259" name="Line 27"/>
          <p:cNvSpPr>
            <a:spLocks noChangeShapeType="1"/>
          </p:cNvSpPr>
          <p:nvPr/>
        </p:nvSpPr>
        <p:spPr bwMode="auto">
          <a:xfrm flipV="1">
            <a:off x="2268538" y="4411663"/>
            <a:ext cx="431800" cy="5048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51260" name="Line 28"/>
          <p:cNvSpPr>
            <a:spLocks noChangeShapeType="1"/>
          </p:cNvSpPr>
          <p:nvPr/>
        </p:nvSpPr>
        <p:spPr bwMode="auto">
          <a:xfrm flipV="1">
            <a:off x="1103313" y="5729288"/>
            <a:ext cx="142875" cy="2159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1" y="2458248"/>
            <a:ext cx="83629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6" y="1409043"/>
            <a:ext cx="8311845" cy="103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3"/>
          <a:stretch/>
        </p:blipFill>
        <p:spPr bwMode="auto">
          <a:xfrm>
            <a:off x="161925" y="3301647"/>
            <a:ext cx="8820150" cy="311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25445" y="1119115"/>
            <a:ext cx="9118555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Cos’è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A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cosa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serve    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Quando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     Come    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Interpretazione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   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Resistenza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8" y="256889"/>
            <a:ext cx="8802806" cy="138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460" y="5868892"/>
            <a:ext cx="4825737" cy="38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1795" y="2283945"/>
            <a:ext cx="83387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Enterococci </a:t>
            </a:r>
            <a:r>
              <a:rPr lang="en-US" sz="2000" dirty="0"/>
              <a:t>. All enterococci are considered to be </a:t>
            </a:r>
            <a:r>
              <a:rPr lang="en-US" sz="2000" dirty="0" smtClean="0"/>
              <a:t>intrinsically resistant </a:t>
            </a:r>
            <a:r>
              <a:rPr lang="en-US" sz="2000" dirty="0"/>
              <a:t>to </a:t>
            </a:r>
            <a:r>
              <a:rPr lang="en-US" sz="2000" dirty="0" err="1" smtClean="0"/>
              <a:t>cephalosporins</a:t>
            </a:r>
            <a:r>
              <a:rPr lang="en-US" sz="2000" dirty="0" smtClean="0"/>
              <a:t>, </a:t>
            </a:r>
            <a:r>
              <a:rPr lang="en-US" sz="2000" dirty="0"/>
              <a:t>but resistance to </a:t>
            </a:r>
            <a:r>
              <a:rPr lang="en-US" sz="2000" dirty="0" smtClean="0"/>
              <a:t>ampicillin mediated </a:t>
            </a:r>
            <a:r>
              <a:rPr lang="en-US" sz="2000" dirty="0"/>
              <a:t>by alterations to PBP5 is increasingly </a:t>
            </a:r>
            <a:r>
              <a:rPr lang="en-US" sz="2000" dirty="0" smtClean="0"/>
              <a:t>recognized, particularly </a:t>
            </a:r>
            <a:r>
              <a:rPr lang="en-US" sz="2000" dirty="0"/>
              <a:t>in E. </a:t>
            </a:r>
            <a:r>
              <a:rPr lang="en-US" sz="2000" dirty="0" err="1"/>
              <a:t>faecium</a:t>
            </a:r>
            <a:r>
              <a:rPr lang="en-US" sz="2000" dirty="0"/>
              <a:t> [21]. </a:t>
            </a:r>
            <a:endParaRPr lang="en-US" sz="2000" dirty="0" smtClean="0"/>
          </a:p>
          <a:p>
            <a:r>
              <a:rPr lang="en-US" sz="2000" dirty="0" smtClean="0"/>
              <a:t>Penicillinase-producing </a:t>
            </a:r>
            <a:r>
              <a:rPr lang="en-US" sz="2000" i="1" dirty="0" smtClean="0"/>
              <a:t>Enterococcus </a:t>
            </a:r>
            <a:r>
              <a:rPr lang="en-US" sz="2000" dirty="0" smtClean="0"/>
              <a:t>isolates </a:t>
            </a:r>
            <a:r>
              <a:rPr lang="en-US" sz="2000" dirty="0"/>
              <a:t>have been rarely detected, but have </a:t>
            </a:r>
            <a:r>
              <a:rPr lang="en-US" sz="2000" dirty="0" smtClean="0"/>
              <a:t>recently been </a:t>
            </a:r>
            <a:r>
              <a:rPr lang="en-US" sz="2000" dirty="0"/>
              <a:t>described in Europe [22</a:t>
            </a:r>
            <a:r>
              <a:rPr lang="en-US" sz="2000" dirty="0" smtClean="0"/>
              <a:t>].</a:t>
            </a:r>
            <a:endParaRPr lang="en-US" sz="2000" dirty="0"/>
          </a:p>
        </p:txBody>
      </p:sp>
      <p:sp>
        <p:nvSpPr>
          <p:cNvPr id="4" name="Rettangolo 3"/>
          <p:cNvSpPr/>
          <p:nvPr/>
        </p:nvSpPr>
        <p:spPr>
          <a:xfrm>
            <a:off x="501795" y="4443316"/>
            <a:ext cx="7918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Enterobacteriaceae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  <a:r>
              <a:rPr lang="en-US" sz="2000" dirty="0" smtClean="0"/>
              <a:t>IF </a:t>
            </a:r>
            <a:r>
              <a:rPr lang="en-US" sz="2000" dirty="0"/>
              <a:t>resistant to ciprofloxacin, THEN </a:t>
            </a:r>
            <a:r>
              <a:rPr lang="en-US" sz="2000" dirty="0" smtClean="0"/>
              <a:t>report as </a:t>
            </a:r>
            <a:r>
              <a:rPr lang="en-US" sz="2000" dirty="0"/>
              <a:t>resistant to all fluoroquinolones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Cos’è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A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cosa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serve    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Quando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     Come    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Interpretazione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   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Resistenza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191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6"/>
          <a:stretch/>
        </p:blipFill>
        <p:spPr bwMode="auto">
          <a:xfrm>
            <a:off x="1037248" y="1354167"/>
            <a:ext cx="705589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6"/>
          <a:stretch/>
        </p:blipFill>
        <p:spPr bwMode="auto">
          <a:xfrm>
            <a:off x="157640" y="3619446"/>
            <a:ext cx="8863530" cy="244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91783" y="272951"/>
            <a:ext cx="7258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EUCAST: </a:t>
            </a:r>
            <a:r>
              <a:rPr lang="en-US" sz="2800" dirty="0" err="1" smtClean="0">
                <a:solidFill>
                  <a:srgbClr val="FF0000"/>
                </a:solidFill>
              </a:rPr>
              <a:t>carbapenemasi</a:t>
            </a:r>
            <a:r>
              <a:rPr lang="en-US" sz="2800" dirty="0" smtClean="0">
                <a:solidFill>
                  <a:srgbClr val="FF0000"/>
                </a:solidFill>
              </a:rPr>
              <a:t> in </a:t>
            </a:r>
            <a:r>
              <a:rPr lang="en-US" sz="28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Enterobacteriaceae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7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kpc boroni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59" y="911562"/>
            <a:ext cx="7664735" cy="574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6230" y="296504"/>
            <a:ext cx="8097088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FENOTIPICO PER CARBAPENEMASI: POSITIVO</a:t>
            </a:r>
            <a:b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ISOLATO PRODUTTORE DI CARBAPENEMASI “KPC”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8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0" y="887104"/>
            <a:ext cx="9144000" cy="1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95504" y="1105437"/>
            <a:ext cx="89666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7-year-old girl, exacerbation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her eczema complicated by secondary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skin infection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kin culture: MRSA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susceptible 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clindamycin,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cotrimoxazole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vancomycin but erythromycin resistant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Treatment: oral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clindamycin for 7 days, and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skin lesions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improved.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days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later: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purulent cellulitis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the same site. She was admitted to our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hospital for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failure of outpatient therapy and begun 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intravenous vancomycin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Repeat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cultures from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site: MRSA resistant 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clindamycin.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48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 of intravenous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vancomycin: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dramatic resolution of the skin lesions,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she was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switched to oral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cotrimoxazole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cellulitis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resolved promptly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there was no further recurrence.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Testing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previous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MRSA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isolate: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confirmed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presence of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inducible clindamycin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23371" y="183491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Case report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747991" y="531420"/>
            <a:ext cx="3396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2011, 49:3019-20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7392" y="218361"/>
            <a:ext cx="887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“D-test </a:t>
            </a: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positivo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inducibile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clindamicina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0" y="887104"/>
            <a:ext cx="9144000" cy="1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28596" r="42309" b="24627"/>
          <a:stretch/>
        </p:blipFill>
        <p:spPr bwMode="auto">
          <a:xfrm>
            <a:off x="122818" y="1815152"/>
            <a:ext cx="8906364" cy="442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7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22574" r="41994" b="25000"/>
          <a:stretch/>
        </p:blipFill>
        <p:spPr bwMode="auto">
          <a:xfrm>
            <a:off x="55078" y="972837"/>
            <a:ext cx="9047978" cy="500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7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3744" y="300249"/>
            <a:ext cx="887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“D-test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positivo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inducibile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clindamicina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13893" y="1966795"/>
            <a:ext cx="8422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 infezioni da MRSA con D-test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positivo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profonde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e/o associate ad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elevata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sepsi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endocardite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osteomielite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ascessi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NON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devono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essere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trattate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clindamicina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anche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se MIC &lt; breakpoint di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sensibilità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 infezioni da MRSA con D-test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negativo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POSSONO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essere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trattate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clindamicina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batterio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risulta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sensibile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all’antibiogramma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1023582"/>
            <a:ext cx="9050334" cy="272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0246" y="1375032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16166" y="2203913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serve?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32086" y="3032794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e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fa?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34358" y="3861675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34358" y="5519437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lang="en-US" sz="2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00246" y="299112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C00000"/>
              </a:buClr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ANTIBIOGRAMMA</a:t>
            </a:r>
          </a:p>
        </p:txBody>
      </p:sp>
      <p:cxnSp>
        <p:nvCxnSpPr>
          <p:cNvPr id="21" name="Connettore 1 20"/>
          <p:cNvCxnSpPr/>
          <p:nvPr/>
        </p:nvCxnSpPr>
        <p:spPr>
          <a:xfrm>
            <a:off x="-3" y="908741"/>
            <a:ext cx="91440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360763" y="6331719"/>
            <a:ext cx="8633004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serve   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Come    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50278" y="4690556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Meccanismi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endParaRPr lang="en-US" sz="2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3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32"/>
            <a:ext cx="9182596" cy="645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1"/>
          <a:stretch/>
        </p:blipFill>
        <p:spPr bwMode="auto">
          <a:xfrm>
            <a:off x="1618397" y="2019869"/>
            <a:ext cx="7162800" cy="23154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8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2"/>
          <a:stretch/>
        </p:blipFill>
        <p:spPr bwMode="auto">
          <a:xfrm>
            <a:off x="875418" y="313904"/>
            <a:ext cx="7440479" cy="371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6842125" y="6344054"/>
            <a:ext cx="2193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it-IT" i="1" dirty="0" err="1"/>
              <a:t>Crit</a:t>
            </a:r>
            <a:r>
              <a:rPr lang="en-US" altLang="it-IT" i="1" dirty="0"/>
              <a:t> Care </a:t>
            </a:r>
            <a:r>
              <a:rPr lang="en-US" altLang="it-IT" i="1" dirty="0" err="1"/>
              <a:t>Clin</a:t>
            </a:r>
            <a:r>
              <a:rPr lang="en-US" altLang="it-IT" i="1" dirty="0"/>
              <a:t>, 2011</a:t>
            </a:r>
          </a:p>
        </p:txBody>
      </p:sp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2879725" y="4298499"/>
            <a:ext cx="3384550" cy="157003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3200" b="1">
                <a:solidFill>
                  <a:srgbClr val="C00000"/>
                </a:solidFill>
              </a:rPr>
              <a:t>Obiettivo:</a:t>
            </a:r>
          </a:p>
          <a:p>
            <a:pPr algn="ctr"/>
            <a:r>
              <a:rPr lang="it-IT" altLang="it-IT" sz="3200" b="1">
                <a:solidFill>
                  <a:srgbClr val="C00000"/>
                </a:solidFill>
              </a:rPr>
              <a:t>risposte certe </a:t>
            </a:r>
          </a:p>
          <a:p>
            <a:pPr algn="ctr"/>
            <a:r>
              <a:rPr lang="it-IT" altLang="it-IT" sz="3200" b="1">
                <a:solidFill>
                  <a:srgbClr val="C00000"/>
                </a:solidFill>
              </a:rPr>
              <a:t>in tempi rapidi</a:t>
            </a:r>
          </a:p>
        </p:txBody>
      </p:sp>
    </p:spTree>
    <p:extLst>
      <p:ext uri="{BB962C8B-B14F-4D97-AF65-F5344CB8AC3E}">
        <p14:creationId xmlns:p14="http://schemas.microsoft.com/office/powerpoint/2010/main" val="238989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-519113" y="45007"/>
            <a:ext cx="10180638" cy="5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 typeface="Arial" charset="0"/>
              <a:buNone/>
            </a:pPr>
            <a:r>
              <a:rPr lang="it-IT" altLang="it-IT" sz="2800" b="1" dirty="0" err="1" smtClean="0">
                <a:solidFill>
                  <a:srgbClr val="C00000"/>
                </a:solidFill>
                <a:latin typeface="Arial" charset="0"/>
              </a:rPr>
              <a:t>Urinocoltura</a:t>
            </a:r>
            <a:r>
              <a:rPr lang="it-IT" altLang="it-IT" sz="2800" b="1" dirty="0" smtClean="0">
                <a:solidFill>
                  <a:srgbClr val="C00000"/>
                </a:solidFill>
                <a:latin typeface="Arial" charset="0"/>
              </a:rPr>
              <a:t> positiva</a:t>
            </a:r>
            <a:r>
              <a:rPr lang="it-IT" altLang="it-IT" sz="2800" b="1" dirty="0">
                <a:solidFill>
                  <a:srgbClr val="C00000"/>
                </a:solidFill>
                <a:latin typeface="Arial" charset="0"/>
              </a:rPr>
              <a:t>:  protocollo </a:t>
            </a:r>
            <a:r>
              <a:rPr lang="it-IT" altLang="it-IT" sz="2800" b="1" dirty="0" smtClean="0">
                <a:solidFill>
                  <a:srgbClr val="C00000"/>
                </a:solidFill>
                <a:latin typeface="Arial" charset="0"/>
              </a:rPr>
              <a:t>standard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4" name="Connettore 2 26"/>
          <p:cNvCxnSpPr>
            <a:cxnSpLocks noChangeShapeType="1"/>
          </p:cNvCxnSpPr>
          <p:nvPr/>
        </p:nvCxnSpPr>
        <p:spPr bwMode="auto">
          <a:xfrm>
            <a:off x="755576" y="1683032"/>
            <a:ext cx="7848872" cy="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Connettore 2 26"/>
          <p:cNvCxnSpPr>
            <a:cxnSpLocks noChangeShapeType="1"/>
          </p:cNvCxnSpPr>
          <p:nvPr/>
        </p:nvCxnSpPr>
        <p:spPr bwMode="auto">
          <a:xfrm>
            <a:off x="8532440" y="1683032"/>
            <a:ext cx="0" cy="286064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ttore 2 26"/>
          <p:cNvCxnSpPr>
            <a:cxnSpLocks noChangeShapeType="1"/>
          </p:cNvCxnSpPr>
          <p:nvPr/>
        </p:nvCxnSpPr>
        <p:spPr bwMode="auto">
          <a:xfrm>
            <a:off x="796052" y="1681064"/>
            <a:ext cx="0" cy="286064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CasellaDiTesto 1"/>
          <p:cNvSpPr txBox="1"/>
          <p:nvPr/>
        </p:nvSpPr>
        <p:spPr>
          <a:xfrm>
            <a:off x="179512" y="2257128"/>
            <a:ext cx="1183337" cy="400110"/>
          </a:xfrm>
          <a:prstGeom prst="rect">
            <a:avLst/>
          </a:prstGeom>
          <a:solidFill>
            <a:srgbClr val="336699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Raccolta</a:t>
            </a:r>
            <a:endParaRPr 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46652" y="2257128"/>
            <a:ext cx="1197764" cy="400110"/>
          </a:xfrm>
          <a:prstGeom prst="rect">
            <a:avLst/>
          </a:prstGeom>
          <a:solidFill>
            <a:srgbClr val="336699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Check-in</a:t>
            </a:r>
            <a:endParaRPr 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34520" y="2257128"/>
            <a:ext cx="1410964" cy="400110"/>
          </a:xfrm>
          <a:prstGeom prst="rect">
            <a:avLst/>
          </a:prstGeom>
          <a:solidFill>
            <a:srgbClr val="336699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Sedimento</a:t>
            </a:r>
            <a:endParaRPr 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251556" y="2793122"/>
            <a:ext cx="1464460" cy="707886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Semina</a:t>
            </a:r>
            <a:endParaRPr lang="en-US" sz="2000" dirty="0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 defTabSz="914400"/>
            <a:r>
              <a:rPr lang="en-US" sz="20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manuale</a:t>
            </a:r>
            <a:endParaRPr 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39789" y="2257128"/>
            <a:ext cx="1464460" cy="707886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Lettura</a:t>
            </a:r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piastre</a:t>
            </a:r>
            <a:endParaRPr 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196253" y="3061410"/>
            <a:ext cx="1752011" cy="400110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Subcoltura</a:t>
            </a:r>
            <a:endParaRPr 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067980" y="2257128"/>
            <a:ext cx="2040524" cy="1015663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Referto</a:t>
            </a:r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 finale:</a:t>
            </a:r>
          </a:p>
          <a:p>
            <a:pPr algn="ctr" defTabSz="914400"/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ID</a:t>
            </a:r>
          </a:p>
          <a:p>
            <a:pPr algn="ctr" defTabSz="914400"/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AST</a:t>
            </a:r>
            <a:endParaRPr 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7" name="Immagine 5" descr="cronometro_17-4111121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413" y="3587789"/>
            <a:ext cx="1088347" cy="145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ottotitolo 2"/>
          <p:cNvSpPr txBox="1">
            <a:spLocks/>
          </p:cNvSpPr>
          <p:nvPr/>
        </p:nvSpPr>
        <p:spPr bwMode="auto">
          <a:xfrm>
            <a:off x="3156148" y="5449217"/>
            <a:ext cx="5616624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r" defTabSz="9144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sz="2800" b="1" dirty="0" smtClean="0">
                <a:solidFill>
                  <a:srgbClr val="FF0000"/>
                </a:solidFill>
                <a:cs typeface="Arial" pitchFamily="34" charset="0"/>
              </a:rPr>
              <a:t>72 – 96 h </a:t>
            </a:r>
          </a:p>
          <a:p>
            <a:pPr algn="r" defTabSz="9144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sz="2800" b="1" dirty="0" smtClean="0">
                <a:solidFill>
                  <a:srgbClr val="FF0000"/>
                </a:solidFill>
                <a:cs typeface="Arial" pitchFamily="34" charset="0"/>
              </a:rPr>
              <a:t>dalla raccolta del campione</a:t>
            </a:r>
            <a:endParaRPr lang="it-IT" sz="28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021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asellaDiTesto 5"/>
          <p:cNvSpPr txBox="1">
            <a:spLocks noChangeArrowheads="1"/>
          </p:cNvSpPr>
          <p:nvPr/>
        </p:nvSpPr>
        <p:spPr bwMode="auto">
          <a:xfrm>
            <a:off x="1763713" y="262467"/>
            <a:ext cx="5575300" cy="369328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800" b="1" smtClean="0">
                <a:solidFill>
                  <a:srgbClr val="C00000"/>
                </a:solidFill>
                <a:cs typeface="Arial" pitchFamily="34" charset="0"/>
              </a:rPr>
              <a:t>AUTOMAZIONE  WCA 2 BD KIESTRA® </a:t>
            </a:r>
          </a:p>
        </p:txBody>
      </p:sp>
      <p:pic>
        <p:nvPicPr>
          <p:cNvPr id="73731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11424" r="5948" b="10268"/>
          <a:stretch>
            <a:fillRect/>
          </a:stretch>
        </p:blipFill>
        <p:spPr bwMode="auto">
          <a:xfrm>
            <a:off x="323528" y="848787"/>
            <a:ext cx="8640960" cy="58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CasellaDiTesto 3"/>
          <p:cNvSpPr txBox="1">
            <a:spLocks noChangeArrowheads="1"/>
          </p:cNvSpPr>
          <p:nvPr/>
        </p:nvSpPr>
        <p:spPr bwMode="auto">
          <a:xfrm>
            <a:off x="1889125" y="6443151"/>
            <a:ext cx="7200900" cy="3077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400" i="1" smtClean="0">
                <a:solidFill>
                  <a:srgbClr val="000000"/>
                </a:solidFill>
                <a:cs typeface="Arial" pitchFamily="34" charset="0"/>
              </a:rPr>
              <a:t>Coxato et al, JCM 2015</a:t>
            </a:r>
          </a:p>
        </p:txBody>
      </p:sp>
    </p:spTree>
    <p:extLst>
      <p:ext uri="{BB962C8B-B14F-4D97-AF65-F5344CB8AC3E}">
        <p14:creationId xmlns:p14="http://schemas.microsoft.com/office/powerpoint/2010/main" val="393688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1821"/>
            <a:ext cx="4320492" cy="441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765302"/>
            <a:ext cx="4176601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CasellaDiTesto 3"/>
          <p:cNvSpPr txBox="1">
            <a:spLocks noChangeArrowheads="1"/>
          </p:cNvSpPr>
          <p:nvPr/>
        </p:nvSpPr>
        <p:spPr bwMode="auto">
          <a:xfrm>
            <a:off x="179400" y="67739"/>
            <a:ext cx="8785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24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 semina con la biglia permette di ottenere più colonie isolate rispetto a quella manuale o con strumenti che utilizzano l’ansa </a:t>
            </a:r>
          </a:p>
        </p:txBody>
      </p:sp>
      <p:sp>
        <p:nvSpPr>
          <p:cNvPr id="72709" name="CasellaDiTesto 6"/>
          <p:cNvSpPr txBox="1">
            <a:spLocks noChangeArrowheads="1"/>
          </p:cNvSpPr>
          <p:nvPr/>
        </p:nvSpPr>
        <p:spPr bwMode="auto">
          <a:xfrm>
            <a:off x="5137151" y="6256867"/>
            <a:ext cx="39853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2000" i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Iversen et al, JCM February 2016</a:t>
            </a:r>
          </a:p>
        </p:txBody>
      </p:sp>
    </p:spTree>
    <p:extLst>
      <p:ext uri="{BB962C8B-B14F-4D97-AF65-F5344CB8AC3E}">
        <p14:creationId xmlns:p14="http://schemas.microsoft.com/office/powerpoint/2010/main" val="13075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sony vaio\Desktop\Foto_Kiestra\IMG_2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79717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ottotitolo 2"/>
          <p:cNvSpPr txBox="1">
            <a:spLocks/>
          </p:cNvSpPr>
          <p:nvPr/>
        </p:nvSpPr>
        <p:spPr bwMode="auto">
          <a:xfrm>
            <a:off x="4284731" y="116632"/>
            <a:ext cx="4103693" cy="1192759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defTabSz="9144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8-9 h </a:t>
            </a:r>
          </a:p>
          <a:p>
            <a:pPr algn="ctr" defTabSz="9144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dalla semina</a:t>
            </a:r>
            <a:endParaRPr lang="it-IT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1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2 26"/>
          <p:cNvCxnSpPr>
            <a:cxnSpLocks noChangeShapeType="1"/>
          </p:cNvCxnSpPr>
          <p:nvPr/>
        </p:nvCxnSpPr>
        <p:spPr bwMode="auto">
          <a:xfrm>
            <a:off x="755576" y="1683032"/>
            <a:ext cx="5112568" cy="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Connettore 2 26"/>
          <p:cNvCxnSpPr>
            <a:cxnSpLocks noChangeShapeType="1"/>
          </p:cNvCxnSpPr>
          <p:nvPr/>
        </p:nvCxnSpPr>
        <p:spPr bwMode="auto">
          <a:xfrm>
            <a:off x="5868144" y="1683032"/>
            <a:ext cx="0" cy="286064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ttore 2 26"/>
          <p:cNvCxnSpPr>
            <a:cxnSpLocks noChangeShapeType="1"/>
          </p:cNvCxnSpPr>
          <p:nvPr/>
        </p:nvCxnSpPr>
        <p:spPr bwMode="auto">
          <a:xfrm>
            <a:off x="796052" y="1681064"/>
            <a:ext cx="0" cy="286064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CasellaDiTesto 1"/>
          <p:cNvSpPr txBox="1"/>
          <p:nvPr/>
        </p:nvSpPr>
        <p:spPr>
          <a:xfrm>
            <a:off x="179512" y="2257128"/>
            <a:ext cx="1183337" cy="400110"/>
          </a:xfrm>
          <a:prstGeom prst="rect">
            <a:avLst/>
          </a:prstGeom>
          <a:solidFill>
            <a:srgbClr val="336699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Raccolta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46652" y="2257128"/>
            <a:ext cx="1197764" cy="400110"/>
          </a:xfrm>
          <a:prstGeom prst="rect">
            <a:avLst/>
          </a:prstGeom>
          <a:solidFill>
            <a:srgbClr val="336699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Check-in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34520" y="2257128"/>
            <a:ext cx="1410964" cy="400110"/>
          </a:xfrm>
          <a:prstGeom prst="rect">
            <a:avLst/>
          </a:prstGeom>
          <a:solidFill>
            <a:srgbClr val="336699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Sedimento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234520" y="2793122"/>
            <a:ext cx="1481496" cy="707886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automatica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78902" y="3645024"/>
            <a:ext cx="1464460" cy="707886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Lettura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piastre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039045" y="2245802"/>
            <a:ext cx="2040524" cy="1015663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Referto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finale</a:t>
            </a:r>
          </a:p>
          <a:p>
            <a:pPr algn="ctr" defTabSz="914400"/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</a:p>
          <a:p>
            <a:pPr algn="ctr" defTabSz="914400"/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5" descr="cronometro_17-4111121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73" y="3789040"/>
            <a:ext cx="948267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ottotitolo 2"/>
          <p:cNvSpPr txBox="1">
            <a:spLocks/>
          </p:cNvSpPr>
          <p:nvPr/>
        </p:nvSpPr>
        <p:spPr bwMode="auto">
          <a:xfrm>
            <a:off x="796052" y="5517232"/>
            <a:ext cx="5611644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r" defTabSz="9144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 24 h </a:t>
            </a:r>
          </a:p>
          <a:p>
            <a:pPr algn="r" defTabSz="9144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dalla raccolta del campione</a:t>
            </a:r>
            <a:endParaRPr lang="it-IT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7"/>
          <p:cNvSpPr>
            <a:spLocks noChangeArrowheads="1"/>
          </p:cNvSpPr>
          <p:nvPr/>
        </p:nvSpPr>
        <p:spPr bwMode="auto">
          <a:xfrm>
            <a:off x="-519491" y="260648"/>
            <a:ext cx="10180638" cy="5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 typeface="Arial" charset="0"/>
              <a:buNone/>
            </a:pPr>
            <a:r>
              <a:rPr lang="it-IT" altLang="it-IT" sz="2800" b="1" dirty="0" err="1" smtClean="0">
                <a:solidFill>
                  <a:srgbClr val="C00000"/>
                </a:solidFill>
                <a:latin typeface="Arial" charset="0"/>
              </a:rPr>
              <a:t>Urinocoltura</a:t>
            </a:r>
            <a:r>
              <a:rPr lang="it-IT" altLang="it-IT" sz="2800" b="1" dirty="0" smtClean="0">
                <a:solidFill>
                  <a:srgbClr val="C00000"/>
                </a:solidFill>
                <a:latin typeface="Arial" charset="0"/>
              </a:rPr>
              <a:t> positiva</a:t>
            </a:r>
            <a:r>
              <a:rPr lang="it-IT" altLang="it-IT" sz="2800" b="1" dirty="0">
                <a:solidFill>
                  <a:srgbClr val="C00000"/>
                </a:solidFill>
                <a:latin typeface="Arial" charset="0"/>
              </a:rPr>
              <a:t>:  </a:t>
            </a:r>
            <a:r>
              <a:rPr lang="it-IT" altLang="it-IT" sz="2800" b="1" dirty="0" smtClean="0">
                <a:solidFill>
                  <a:srgbClr val="C00000"/>
                </a:solidFill>
                <a:latin typeface="Arial" charset="0"/>
              </a:rPr>
              <a:t>nuovo protocollo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/>
          <p:nvPr/>
        </p:nvSpPr>
        <p:spPr>
          <a:xfrm>
            <a:off x="300246" y="299112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C00000"/>
              </a:buClr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ANTIBIOGRAMMA: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1" name="Connettore 1 20"/>
          <p:cNvCxnSpPr/>
          <p:nvPr/>
        </p:nvCxnSpPr>
        <p:spPr>
          <a:xfrm>
            <a:off x="-3" y="908741"/>
            <a:ext cx="91440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382132" y="2292796"/>
            <a:ext cx="8366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Test in vitro eseguito per rilevare la presenza o l’assenza di resistenza di un isolato batterico ad una serie di antibiotici utilizzabili per il trattamento dell’infezione sostenuta da quell’isolato.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7733" y="6454551"/>
            <a:ext cx="9197261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2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/>
          <p:nvPr/>
        </p:nvSpPr>
        <p:spPr>
          <a:xfrm>
            <a:off x="300246" y="299112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C00000"/>
              </a:buClr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ANTIBIOGRAMMA: a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serve?</a:t>
            </a:r>
          </a:p>
        </p:txBody>
      </p:sp>
      <p:cxnSp>
        <p:nvCxnSpPr>
          <p:cNvPr id="21" name="Connettore 1 20"/>
          <p:cNvCxnSpPr/>
          <p:nvPr/>
        </p:nvCxnSpPr>
        <p:spPr>
          <a:xfrm>
            <a:off x="-3" y="908741"/>
            <a:ext cx="91440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354838" y="1228272"/>
            <a:ext cx="8789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«Dal punto di vista del clinico l’antibiogramma è considerato spesso più importante dell’identificazione del patogeno»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r"/>
            <a:r>
              <a:rPr lang="it-I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          (J.D </a:t>
            </a:r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Turnidge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, Manual </a:t>
            </a:r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, ASM press, </a:t>
            </a:r>
            <a:r>
              <a:rPr lang="it-I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25035" y="2581696"/>
            <a:ext cx="925091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TERAPIA MIRATA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Predire l’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della terapia con l’antibiotico testato.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it-IT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Suscettibile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alta probabilità di successo terapeutico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 	(dose, via di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somm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., durata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!)</a:t>
            </a:r>
          </a:p>
          <a:p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Resistente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alta probabilità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 fallimento terapeutico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Regola del 90 – 60 = successo terapeutico 90% per S, 60% per R</a:t>
            </a:r>
          </a:p>
          <a:p>
            <a:pPr algn="r"/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(Rex and </a:t>
            </a:r>
            <a:r>
              <a:rPr lang="it-IT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Pfaller</a:t>
            </a:r>
            <a:r>
              <a:rPr lang="it-I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it-I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it-I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it-I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2002)</a:t>
            </a:r>
          </a:p>
          <a:p>
            <a:pPr algn="r"/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Intermedio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= antibiotico può essere efficace se utilizzato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dose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elevata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 per infezioni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distretti in cui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 concentra ottimamente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-7733" y="6454551"/>
            <a:ext cx="9288248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/>
          <p:nvPr/>
        </p:nvSpPr>
        <p:spPr>
          <a:xfrm>
            <a:off x="300246" y="299112"/>
            <a:ext cx="8529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C00000"/>
              </a:buClr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ANTIBIOGRAMMA: a </a:t>
            </a:r>
            <a:r>
              <a:rPr lang="en-US" sz="2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serve?</a:t>
            </a:r>
          </a:p>
        </p:txBody>
      </p:sp>
      <p:cxnSp>
        <p:nvCxnSpPr>
          <p:cNvPr id="21" name="Connettore 1 20"/>
          <p:cNvCxnSpPr/>
          <p:nvPr/>
        </p:nvCxnSpPr>
        <p:spPr>
          <a:xfrm>
            <a:off x="-3" y="908741"/>
            <a:ext cx="91440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261" y="1326080"/>
            <a:ext cx="925091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 MIRATA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Predire l’</a:t>
            </a:r>
            <a:r>
              <a:rPr lang="it-IT" sz="2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della terapia con l’antibiotico testato.</a:t>
            </a: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Suscettibile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alta probabilità che il paziente risponderà al 					trattamento con quell’antibiotico 	(dose, via di </a:t>
            </a:r>
            <a:r>
              <a:rPr lang="it-IT" sz="2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durata </a:t>
            </a:r>
            <a:r>
              <a:rPr lang="it-IT" sz="2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!)</a:t>
            </a: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Resistente 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probabilità 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fallimento del trattamento 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quell’antibiotico.</a:t>
            </a: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Regola del 90 – 60 = successo terapeutico 90% per S, 60% per R</a:t>
            </a:r>
          </a:p>
          <a:p>
            <a:pPr algn="r"/>
            <a:r>
              <a:rPr lang="it-IT" sz="2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(Rex and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Pfaller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2002)</a:t>
            </a:r>
          </a:p>
          <a:p>
            <a:pPr algn="r"/>
            <a:endParaRPr lang="it-IT" sz="14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Intermedio 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antibiotico può essere efficace se utilizzato 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dose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elevata 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per infezioni 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distretti in cui </a:t>
            </a:r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concentra ottimamente</a:t>
            </a:r>
          </a:p>
          <a:p>
            <a:endParaRPr lang="it-IT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SORVEGLIANZA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(cfr. Enterobatteri produttori di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carbapenemasi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EPIDEMIOLOGIA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(importanza per terapia empirica delle infezioni gravi)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372" y="4638344"/>
            <a:ext cx="8665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presuntiva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744" y="2102004"/>
            <a:ext cx="87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nfection control</a:t>
            </a:r>
            <a:endParaRPr lang="en-US" sz="2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684" y="2948626"/>
            <a:ext cx="8955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Antimicrobial stewardship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246744" y="361585"/>
            <a:ext cx="870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Conoscenza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epidemiologia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locale è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essenziale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-7733" y="6454551"/>
            <a:ext cx="91517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Come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Interpretazione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5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TYGACIL SLIDE TEMPLATE_standalone">
  <a:themeElements>
    <a:clrScheme name="TYGACIL SLIDE TEMPLATE_standalone 16">
      <a:dk1>
        <a:srgbClr val="18466D"/>
      </a:dk1>
      <a:lt1>
        <a:srgbClr val="FFFFFF"/>
      </a:lt1>
      <a:dk2>
        <a:srgbClr val="18466D"/>
      </a:dk2>
      <a:lt2>
        <a:srgbClr val="808080"/>
      </a:lt2>
      <a:accent1>
        <a:srgbClr val="F58025"/>
      </a:accent1>
      <a:accent2>
        <a:srgbClr val="EE2A24"/>
      </a:accent2>
      <a:accent3>
        <a:srgbClr val="FFFFFF"/>
      </a:accent3>
      <a:accent4>
        <a:srgbClr val="133A5C"/>
      </a:accent4>
      <a:accent5>
        <a:srgbClr val="F9C0AC"/>
      </a:accent5>
      <a:accent6>
        <a:srgbClr val="D82520"/>
      </a:accent6>
      <a:hlink>
        <a:srgbClr val="FF9966"/>
      </a:hlink>
      <a:folHlink>
        <a:srgbClr val="F47370"/>
      </a:folHlink>
    </a:clrScheme>
    <a:fontScheme name="TYGACIL SLIDE TEMPLATE_standalo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YGACIL SLIDE TEMPLATE_standalo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13">
        <a:dk1>
          <a:srgbClr val="094891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63C7B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58025"/>
        </a:accent1>
        <a:accent2>
          <a:srgbClr val="91278F"/>
        </a:accent2>
        <a:accent3>
          <a:srgbClr val="FFFFFF"/>
        </a:accent3>
        <a:accent4>
          <a:srgbClr val="000000"/>
        </a:accent4>
        <a:accent5>
          <a:srgbClr val="F9C0AC"/>
        </a:accent5>
        <a:accent6>
          <a:srgbClr val="832281"/>
        </a:accent6>
        <a:hlink>
          <a:srgbClr val="FF9966"/>
        </a:hlink>
        <a:folHlink>
          <a:srgbClr val="CC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GACIL SLIDE TEMPLATE_standalone 13">
        <a:dk1>
          <a:srgbClr val="094891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63C7B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58025"/>
        </a:accent1>
        <a:accent2>
          <a:srgbClr val="91278F"/>
        </a:accent2>
        <a:accent3>
          <a:srgbClr val="FFFFFF"/>
        </a:accent3>
        <a:accent4>
          <a:srgbClr val="000000"/>
        </a:accent4>
        <a:accent5>
          <a:srgbClr val="F9C0AC"/>
        </a:accent5>
        <a:accent6>
          <a:srgbClr val="832281"/>
        </a:accent6>
        <a:hlink>
          <a:srgbClr val="FF9966"/>
        </a:hlink>
        <a:folHlink>
          <a:srgbClr val="CC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58025"/>
        </a:accent1>
        <a:accent2>
          <a:srgbClr val="EE2A24"/>
        </a:accent2>
        <a:accent3>
          <a:srgbClr val="FFFFFF"/>
        </a:accent3>
        <a:accent4>
          <a:srgbClr val="000000"/>
        </a:accent4>
        <a:accent5>
          <a:srgbClr val="F9C0AC"/>
        </a:accent5>
        <a:accent6>
          <a:srgbClr val="D82520"/>
        </a:accent6>
        <a:hlink>
          <a:srgbClr val="FF9966"/>
        </a:hlink>
        <a:folHlink>
          <a:srgbClr val="F473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GACIL SLIDE TEMPLATE_standalone 16">
        <a:dk1>
          <a:srgbClr val="18466D"/>
        </a:dk1>
        <a:lt1>
          <a:srgbClr val="FFFFFF"/>
        </a:lt1>
        <a:dk2>
          <a:srgbClr val="18466D"/>
        </a:dk2>
        <a:lt2>
          <a:srgbClr val="808080"/>
        </a:lt2>
        <a:accent1>
          <a:srgbClr val="F58025"/>
        </a:accent1>
        <a:accent2>
          <a:srgbClr val="EE2A24"/>
        </a:accent2>
        <a:accent3>
          <a:srgbClr val="FFFFFF"/>
        </a:accent3>
        <a:accent4>
          <a:srgbClr val="133A5C"/>
        </a:accent4>
        <a:accent5>
          <a:srgbClr val="F9C0AC"/>
        </a:accent5>
        <a:accent6>
          <a:srgbClr val="D82520"/>
        </a:accent6>
        <a:hlink>
          <a:srgbClr val="FF9966"/>
        </a:hlink>
        <a:folHlink>
          <a:srgbClr val="F473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Struttura predefinita">
  <a:themeElements>
    <a:clrScheme name="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9393</TotalTime>
  <Words>1859</Words>
  <Application>Microsoft Office PowerPoint</Application>
  <PresentationFormat>Presentazione su schermo (4:3)</PresentationFormat>
  <Paragraphs>348</Paragraphs>
  <Slides>56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Titoli diapositive</vt:lpstr>
      </vt:variant>
      <vt:variant>
        <vt:i4>56</vt:i4>
      </vt:variant>
    </vt:vector>
  </HeadingPairs>
  <TitlesOfParts>
    <vt:vector size="64" baseType="lpstr">
      <vt:lpstr>Office Theme</vt:lpstr>
      <vt:lpstr>4_TYGACIL SLIDE TEMPLATE_standalone</vt:lpstr>
      <vt:lpstr>3_Tema di Office</vt:lpstr>
      <vt:lpstr>10_Tema di Office</vt:lpstr>
      <vt:lpstr>1_Struttura predefinita</vt:lpstr>
      <vt:lpstr>2_Struttura predefinita</vt:lpstr>
      <vt:lpstr>3_Struttura predefinita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 Maria Rossolini</dc:creator>
  <cp:lastModifiedBy>sony vaio</cp:lastModifiedBy>
  <cp:revision>1139</cp:revision>
  <cp:lastPrinted>2014-06-09T08:20:56Z</cp:lastPrinted>
  <dcterms:created xsi:type="dcterms:W3CDTF">2012-09-11T19:32:50Z</dcterms:created>
  <dcterms:modified xsi:type="dcterms:W3CDTF">2017-01-10T08:16:09Z</dcterms:modified>
</cp:coreProperties>
</file>